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Proxima Nova Bold" charset="1" panose="02000506030000020004"/>
      <p:regular r:id="rId55"/>
    </p:embeddedFont>
    <p:embeddedFont>
      <p:font typeface="Proxima Nova" charset="1" panose="02000506030000020004"/>
      <p:regular r:id="rId56"/>
    </p:embeddedFont>
    <p:embeddedFont>
      <p:font typeface="League Spartan" charset="1" panose="00000800000000000000"/>
      <p:regular r:id="rId57"/>
    </p:embeddedFont>
    <p:embeddedFont>
      <p:font typeface="DM Sans Bold" charset="1" panose="00000000000000000000"/>
      <p:regular r:id="rId58"/>
    </p:embeddedFont>
    <p:embeddedFont>
      <p:font typeface="DM Sans" charset="1" panose="000000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49.png" Type="http://schemas.openxmlformats.org/officeDocument/2006/relationships/image"/><Relationship Id="rId18" Target="../media/image5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7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6.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7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84.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5.png" Type="http://schemas.openxmlformats.org/officeDocument/2006/relationships/image"/><Relationship Id="rId7" Target="../media/image86.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2.jpeg" Type="http://schemas.openxmlformats.org/officeDocument/2006/relationships/image"/><Relationship Id="rId7" Target="../media/image93.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4.png" Type="http://schemas.openxmlformats.org/officeDocument/2006/relationships/image"/><Relationship Id="rId7" Target="../media/image95.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6.jpeg" Type="http://schemas.openxmlformats.org/officeDocument/2006/relationships/image"/><Relationship Id="rId7" Target="../media/image9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8.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9.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00.jpeg" Type="http://schemas.openxmlformats.org/officeDocument/2006/relationships/image"/><Relationship Id="rId7" Target="../media/image101.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00.jpeg" Type="http://schemas.openxmlformats.org/officeDocument/2006/relationships/image"/><Relationship Id="rId7" Target="../media/image101.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02.jpeg" Type="http://schemas.openxmlformats.org/officeDocument/2006/relationships/image"/><Relationship Id="rId7" Target="../media/image103.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3773782">
            <a:off x="-2636533" y="-3185942"/>
            <a:ext cx="7273962" cy="6996229"/>
          </a:xfrm>
          <a:custGeom>
            <a:avLst/>
            <a:gdLst/>
            <a:ahLst/>
            <a:cxnLst/>
            <a:rect r="r" b="b" t="t" l="l"/>
            <a:pathLst>
              <a:path h="6996229" w="7273962">
                <a:moveTo>
                  <a:pt x="0" y="0"/>
                </a:moveTo>
                <a:lnTo>
                  <a:pt x="7273961" y="0"/>
                </a:lnTo>
                <a:lnTo>
                  <a:pt x="7273961" y="6996229"/>
                </a:lnTo>
                <a:lnTo>
                  <a:pt x="0" y="699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143" y="2680250"/>
            <a:ext cx="10867464" cy="8180236"/>
          </a:xfrm>
          <a:custGeom>
            <a:avLst/>
            <a:gdLst/>
            <a:ahLst/>
            <a:cxnLst/>
            <a:rect r="r" b="b" t="t" l="l"/>
            <a:pathLst>
              <a:path h="8180236" w="10867464">
                <a:moveTo>
                  <a:pt x="0" y="0"/>
                </a:moveTo>
                <a:lnTo>
                  <a:pt x="10867464" y="0"/>
                </a:lnTo>
                <a:lnTo>
                  <a:pt x="10867464" y="8180236"/>
                </a:lnTo>
                <a:lnTo>
                  <a:pt x="0" y="8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500603">
            <a:off x="13721959" y="6774752"/>
            <a:ext cx="6462252" cy="6286009"/>
          </a:xfrm>
          <a:custGeom>
            <a:avLst/>
            <a:gdLst/>
            <a:ahLst/>
            <a:cxnLst/>
            <a:rect r="r" b="b" t="t" l="l"/>
            <a:pathLst>
              <a:path h="6286009" w="6462252">
                <a:moveTo>
                  <a:pt x="0" y="0"/>
                </a:moveTo>
                <a:lnTo>
                  <a:pt x="6462251" y="0"/>
                </a:lnTo>
                <a:lnTo>
                  <a:pt x="6462251" y="6286009"/>
                </a:lnTo>
                <a:lnTo>
                  <a:pt x="0" y="628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916989" y="1605419"/>
            <a:ext cx="7611158" cy="3816339"/>
          </a:xfrm>
          <a:prstGeom prst="rect">
            <a:avLst/>
          </a:prstGeom>
        </p:spPr>
        <p:txBody>
          <a:bodyPr anchor="t" rtlCol="false" tIns="0" lIns="0" bIns="0" rIns="0">
            <a:spAutoFit/>
          </a:bodyPr>
          <a:lstStyle/>
          <a:p>
            <a:pPr algn="l">
              <a:lnSpc>
                <a:spcPts val="6028"/>
              </a:lnSpc>
            </a:pPr>
            <a:r>
              <a:rPr lang="en-US" b="true" sz="4822" spc="48">
                <a:solidFill>
                  <a:srgbClr val="1C7378"/>
                </a:solidFill>
                <a:latin typeface="Proxima Nova Bold"/>
                <a:ea typeface="Proxima Nova Bold"/>
                <a:cs typeface="Proxima Nova Bold"/>
                <a:sym typeface="Proxima Nova Bold"/>
              </a:rPr>
              <a:t>ENHANCING HEALTHCARE ACCESS: INNOVATIONS IN</a:t>
            </a:r>
          </a:p>
          <a:p>
            <a:pPr algn="l">
              <a:lnSpc>
                <a:spcPts val="6028"/>
              </a:lnSpc>
            </a:pPr>
            <a:r>
              <a:rPr lang="en-US" sz="4822" spc="48" b="true">
                <a:solidFill>
                  <a:srgbClr val="1C7378"/>
                </a:solidFill>
                <a:latin typeface="Proxima Nova Bold"/>
                <a:ea typeface="Proxima Nova Bold"/>
                <a:cs typeface="Proxima Nova Bold"/>
                <a:sym typeface="Proxima Nova Bold"/>
              </a:rPr>
              <a:t>AI-driven Medical Information Services</a:t>
            </a:r>
          </a:p>
        </p:txBody>
      </p:sp>
      <p:sp>
        <p:nvSpPr>
          <p:cNvPr name="TextBox 6" id="6"/>
          <p:cNvSpPr txBox="true"/>
          <p:nvPr/>
        </p:nvSpPr>
        <p:spPr>
          <a:xfrm rot="0">
            <a:off x="9916989" y="5780028"/>
            <a:ext cx="5272842" cy="1339846"/>
          </a:xfrm>
          <a:prstGeom prst="rect">
            <a:avLst/>
          </a:prstGeom>
        </p:spPr>
        <p:txBody>
          <a:bodyPr anchor="t" rtlCol="false" tIns="0" lIns="0" bIns="0" rIns="0">
            <a:spAutoFit/>
          </a:bodyPr>
          <a:lstStyle/>
          <a:p>
            <a:pPr algn="l">
              <a:lnSpc>
                <a:spcPts val="3587"/>
              </a:lnSpc>
            </a:pPr>
            <a:r>
              <a:rPr lang="en-US" sz="2870">
                <a:solidFill>
                  <a:srgbClr val="1C7378"/>
                </a:solidFill>
                <a:latin typeface="Proxima Nova"/>
                <a:ea typeface="Proxima Nova"/>
                <a:cs typeface="Proxima Nova"/>
                <a:sym typeface="Proxima Nova"/>
              </a:rPr>
              <a:t>Created by: Pranay Singhvi</a:t>
            </a:r>
          </a:p>
          <a:p>
            <a:pPr algn="l">
              <a:lnSpc>
                <a:spcPts val="3587"/>
              </a:lnSpc>
            </a:pPr>
            <a:r>
              <a:rPr lang="en-US" sz="2870">
                <a:solidFill>
                  <a:srgbClr val="1C7378"/>
                </a:solidFill>
                <a:latin typeface="Proxima Nova"/>
                <a:ea typeface="Proxima Nova"/>
                <a:cs typeface="Proxima Nova"/>
                <a:sym typeface="Proxima Nova"/>
              </a:rPr>
              <a:t>                     Tathagat Sengupta </a:t>
            </a:r>
          </a:p>
          <a:p>
            <a:pPr algn="l">
              <a:lnSpc>
                <a:spcPts val="3587"/>
              </a:lnSpc>
            </a:pPr>
            <a:r>
              <a:rPr lang="en-US" sz="2870">
                <a:solidFill>
                  <a:srgbClr val="1C7378"/>
                </a:solidFill>
                <a:latin typeface="Proxima Nova"/>
                <a:ea typeface="Proxima Nova"/>
                <a:cs typeface="Proxima Nova"/>
                <a:sym typeface="Proxima Nova"/>
              </a:rPr>
              <a:t>                     Adwait Purao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02304"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210710" y="4639577"/>
            <a:ext cx="10498269" cy="104982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5645212" y="6074079"/>
            <a:ext cx="7629265" cy="762926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B3"/>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6156695" y="6580612"/>
            <a:ext cx="6616199" cy="66161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028700" y="5881626"/>
            <a:ext cx="4100189" cy="3020430"/>
            <a:chOff x="0" y="0"/>
            <a:chExt cx="5466919" cy="4027240"/>
          </a:xfrm>
        </p:grpSpPr>
        <p:sp>
          <p:nvSpPr>
            <p:cNvPr name="Freeform 16" id="16"/>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6"/>
              <a:stretch>
                <a:fillRect l="0" t="0" r="0" b="0"/>
              </a:stretch>
            </a:blipFill>
          </p:spPr>
        </p:sp>
        <p:sp>
          <p:nvSpPr>
            <p:cNvPr name="Freeform 17" id="17"/>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6"/>
              <a:stretch>
                <a:fillRect l="0" t="0" r="0" b="0"/>
              </a:stretch>
            </a:blipFill>
          </p:spPr>
        </p:sp>
        <p:sp>
          <p:nvSpPr>
            <p:cNvPr name="Freeform 18" id="18"/>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6"/>
              <a:stretch>
                <a:fillRect l="0" t="0" r="0" b="0"/>
              </a:stretch>
            </a:blipFill>
          </p:spPr>
        </p:sp>
        <p:sp>
          <p:nvSpPr>
            <p:cNvPr name="Freeform 19" id="19"/>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6"/>
              <a:stretch>
                <a:fillRect l="0" t="0" r="0" b="0"/>
              </a:stretch>
            </a:blipFill>
          </p:spPr>
        </p:sp>
        <p:grpSp>
          <p:nvGrpSpPr>
            <p:cNvPr name="Group 20" id="20"/>
            <p:cNvGrpSpPr/>
            <p:nvPr/>
          </p:nvGrpSpPr>
          <p:grpSpPr>
            <a:xfrm rot="0">
              <a:off x="147038" y="292089"/>
              <a:ext cx="5167017" cy="3441131"/>
              <a:chOff x="0" y="0"/>
              <a:chExt cx="4692324" cy="3124995"/>
            </a:xfrm>
          </p:grpSpPr>
          <p:sp>
            <p:nvSpPr>
              <p:cNvPr name="Freeform 21" id="21"/>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5"/>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grpSp>
        <p:nvGrpSpPr>
          <p:cNvPr name="Group 22" id="22"/>
          <p:cNvGrpSpPr/>
          <p:nvPr/>
        </p:nvGrpSpPr>
        <p:grpSpPr>
          <a:xfrm rot="0">
            <a:off x="2457043" y="2308746"/>
            <a:ext cx="4100189" cy="3020430"/>
            <a:chOff x="0" y="0"/>
            <a:chExt cx="5466919" cy="4027240"/>
          </a:xfrm>
        </p:grpSpPr>
        <p:sp>
          <p:nvSpPr>
            <p:cNvPr name="Freeform 23" id="23"/>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6"/>
              <a:stretch>
                <a:fillRect l="0" t="0" r="0" b="0"/>
              </a:stretch>
            </a:blipFill>
          </p:spPr>
        </p:sp>
        <p:sp>
          <p:nvSpPr>
            <p:cNvPr name="Freeform 24" id="24"/>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6"/>
              <a:stretch>
                <a:fillRect l="0" t="0" r="0" b="0"/>
              </a:stretch>
            </a:blipFill>
          </p:spPr>
        </p:sp>
        <p:sp>
          <p:nvSpPr>
            <p:cNvPr name="Freeform 25" id="25"/>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6"/>
              <a:stretch>
                <a:fillRect l="0" t="0" r="0" b="0"/>
              </a:stretch>
            </a:blipFill>
          </p:spPr>
        </p:sp>
        <p:sp>
          <p:nvSpPr>
            <p:cNvPr name="Freeform 26" id="26"/>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6"/>
              <a:stretch>
                <a:fillRect l="0" t="0" r="0" b="0"/>
              </a:stretch>
            </a:blipFill>
          </p:spPr>
        </p:sp>
        <p:grpSp>
          <p:nvGrpSpPr>
            <p:cNvPr name="Group 27" id="27"/>
            <p:cNvGrpSpPr/>
            <p:nvPr/>
          </p:nvGrpSpPr>
          <p:grpSpPr>
            <a:xfrm rot="0">
              <a:off x="147038" y="292089"/>
              <a:ext cx="5167017" cy="3441131"/>
              <a:chOff x="0" y="0"/>
              <a:chExt cx="4692324" cy="3124995"/>
            </a:xfrm>
          </p:grpSpPr>
          <p:sp>
            <p:nvSpPr>
              <p:cNvPr name="Freeform 28" id="28"/>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5"/>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sp>
        <p:nvSpPr>
          <p:cNvPr name="AutoShape 29" id="29"/>
          <p:cNvSpPr/>
          <p:nvPr/>
        </p:nvSpPr>
        <p:spPr>
          <a:xfrm>
            <a:off x="6171495" y="3835195"/>
            <a:ext cx="1380011" cy="0"/>
          </a:xfrm>
          <a:prstGeom prst="line">
            <a:avLst/>
          </a:prstGeom>
          <a:ln cap="flat" w="47625">
            <a:solidFill>
              <a:srgbClr val="FFFFFF"/>
            </a:solidFill>
            <a:prstDash val="solid"/>
            <a:headEnd type="oval" len="lg" w="lg"/>
            <a:tailEnd type="oval" len="lg" w="lg"/>
          </a:ln>
        </p:spPr>
      </p:sp>
      <p:sp>
        <p:nvSpPr>
          <p:cNvPr name="AutoShape 30" id="30"/>
          <p:cNvSpPr/>
          <p:nvPr/>
        </p:nvSpPr>
        <p:spPr>
          <a:xfrm flipV="true">
            <a:off x="9459845" y="3128725"/>
            <a:ext cx="0" cy="1724279"/>
          </a:xfrm>
          <a:prstGeom prst="line">
            <a:avLst/>
          </a:prstGeom>
          <a:ln cap="flat" w="47625">
            <a:solidFill>
              <a:srgbClr val="FFFFFF"/>
            </a:solidFill>
            <a:prstDash val="solid"/>
            <a:headEnd type="oval" len="lg" w="lg"/>
            <a:tailEnd type="oval" len="lg" w="lg"/>
          </a:ln>
        </p:spPr>
      </p:sp>
      <p:sp>
        <p:nvSpPr>
          <p:cNvPr name="AutoShape 31" id="31"/>
          <p:cNvSpPr/>
          <p:nvPr/>
        </p:nvSpPr>
        <p:spPr>
          <a:xfrm flipV="true">
            <a:off x="7460958" y="3835195"/>
            <a:ext cx="0" cy="1380011"/>
          </a:xfrm>
          <a:prstGeom prst="line">
            <a:avLst/>
          </a:prstGeom>
          <a:ln cap="flat" w="47625">
            <a:solidFill>
              <a:srgbClr val="FFFFFF"/>
            </a:solidFill>
            <a:prstDash val="solid"/>
            <a:headEnd type="none" len="sm" w="sm"/>
            <a:tailEnd type="none" len="sm" w="sm"/>
          </a:ln>
        </p:spPr>
      </p:sp>
      <p:sp>
        <p:nvSpPr>
          <p:cNvPr name="AutoShape 32" id="32"/>
          <p:cNvSpPr/>
          <p:nvPr/>
        </p:nvSpPr>
        <p:spPr>
          <a:xfrm flipV="true">
            <a:off x="11259824" y="3859007"/>
            <a:ext cx="0" cy="1380011"/>
          </a:xfrm>
          <a:prstGeom prst="line">
            <a:avLst/>
          </a:prstGeom>
          <a:ln cap="flat" w="47625">
            <a:solidFill>
              <a:srgbClr val="FFFFFF"/>
            </a:solidFill>
            <a:prstDash val="solid"/>
            <a:headEnd type="none" len="sm" w="sm"/>
            <a:tailEnd type="none" len="sm" w="sm"/>
          </a:ln>
        </p:spPr>
      </p:sp>
      <p:grpSp>
        <p:nvGrpSpPr>
          <p:cNvPr name="Group 33" id="33"/>
          <p:cNvGrpSpPr/>
          <p:nvPr/>
        </p:nvGrpSpPr>
        <p:grpSpPr>
          <a:xfrm rot="0">
            <a:off x="13784431" y="5874047"/>
            <a:ext cx="4100189" cy="3020430"/>
            <a:chOff x="0" y="0"/>
            <a:chExt cx="5466919" cy="4027240"/>
          </a:xfrm>
        </p:grpSpPr>
        <p:sp>
          <p:nvSpPr>
            <p:cNvPr name="Freeform 34" id="34"/>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6"/>
              <a:stretch>
                <a:fillRect l="0" t="0" r="0" b="0"/>
              </a:stretch>
            </a:blipFill>
          </p:spPr>
        </p:sp>
        <p:sp>
          <p:nvSpPr>
            <p:cNvPr name="Freeform 35" id="35"/>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6"/>
              <a:stretch>
                <a:fillRect l="0" t="0" r="0" b="0"/>
              </a:stretch>
            </a:blipFill>
          </p:spPr>
        </p:sp>
        <p:sp>
          <p:nvSpPr>
            <p:cNvPr name="Freeform 36" id="36"/>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6"/>
              <a:stretch>
                <a:fillRect l="0" t="0" r="0" b="0"/>
              </a:stretch>
            </a:blipFill>
          </p:spPr>
        </p:sp>
        <p:sp>
          <p:nvSpPr>
            <p:cNvPr name="Freeform 37" id="37"/>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6"/>
              <a:stretch>
                <a:fillRect l="0" t="0" r="0" b="0"/>
              </a:stretch>
            </a:blipFill>
          </p:spPr>
        </p:sp>
        <p:grpSp>
          <p:nvGrpSpPr>
            <p:cNvPr name="Group 38" id="38"/>
            <p:cNvGrpSpPr/>
            <p:nvPr/>
          </p:nvGrpSpPr>
          <p:grpSpPr>
            <a:xfrm rot="0">
              <a:off x="147038" y="292089"/>
              <a:ext cx="5167017" cy="3441131"/>
              <a:chOff x="0" y="0"/>
              <a:chExt cx="4692324" cy="3124995"/>
            </a:xfrm>
          </p:grpSpPr>
          <p:sp>
            <p:nvSpPr>
              <p:cNvPr name="Freeform 39" id="39"/>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5"/>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grpSp>
        <p:nvGrpSpPr>
          <p:cNvPr name="Group 40" id="40"/>
          <p:cNvGrpSpPr/>
          <p:nvPr/>
        </p:nvGrpSpPr>
        <p:grpSpPr>
          <a:xfrm rot="0">
            <a:off x="12002992" y="2308746"/>
            <a:ext cx="4100189" cy="3020430"/>
            <a:chOff x="0" y="0"/>
            <a:chExt cx="5466919" cy="4027240"/>
          </a:xfrm>
        </p:grpSpPr>
        <p:sp>
          <p:nvSpPr>
            <p:cNvPr name="Freeform 41" id="41"/>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6"/>
              <a:stretch>
                <a:fillRect l="0" t="0" r="0" b="0"/>
              </a:stretch>
            </a:blipFill>
          </p:spPr>
        </p:sp>
        <p:sp>
          <p:nvSpPr>
            <p:cNvPr name="Freeform 42" id="42"/>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6"/>
              <a:stretch>
                <a:fillRect l="0" t="0" r="0" b="0"/>
              </a:stretch>
            </a:blipFill>
          </p:spPr>
        </p:sp>
        <p:sp>
          <p:nvSpPr>
            <p:cNvPr name="Freeform 43" id="43"/>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6"/>
              <a:stretch>
                <a:fillRect l="0" t="0" r="0" b="0"/>
              </a:stretch>
            </a:blipFill>
          </p:spPr>
        </p:sp>
        <p:sp>
          <p:nvSpPr>
            <p:cNvPr name="Freeform 44" id="44"/>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6"/>
              <a:stretch>
                <a:fillRect l="0" t="0" r="0" b="0"/>
              </a:stretch>
            </a:blipFill>
          </p:spPr>
        </p:sp>
        <p:grpSp>
          <p:nvGrpSpPr>
            <p:cNvPr name="Group 45" id="45"/>
            <p:cNvGrpSpPr/>
            <p:nvPr/>
          </p:nvGrpSpPr>
          <p:grpSpPr>
            <a:xfrm rot="0">
              <a:off x="147038" y="292089"/>
              <a:ext cx="5167017" cy="3441131"/>
              <a:chOff x="0" y="0"/>
              <a:chExt cx="4692324" cy="3124995"/>
            </a:xfrm>
          </p:grpSpPr>
          <p:sp>
            <p:nvSpPr>
              <p:cNvPr name="Freeform 46" id="46"/>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5"/>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grpSp>
        <p:nvGrpSpPr>
          <p:cNvPr name="Group 47" id="47"/>
          <p:cNvGrpSpPr/>
          <p:nvPr/>
        </p:nvGrpSpPr>
        <p:grpSpPr>
          <a:xfrm rot="0">
            <a:off x="7400225" y="376462"/>
            <a:ext cx="4100189" cy="3020430"/>
            <a:chOff x="0" y="0"/>
            <a:chExt cx="5466919" cy="4027240"/>
          </a:xfrm>
        </p:grpSpPr>
        <p:sp>
          <p:nvSpPr>
            <p:cNvPr name="Freeform 48" id="48"/>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6"/>
              <a:stretch>
                <a:fillRect l="0" t="0" r="0" b="0"/>
              </a:stretch>
            </a:blipFill>
          </p:spPr>
        </p:sp>
        <p:sp>
          <p:nvSpPr>
            <p:cNvPr name="Freeform 49" id="49"/>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6"/>
              <a:stretch>
                <a:fillRect l="0" t="0" r="0" b="0"/>
              </a:stretch>
            </a:blipFill>
          </p:spPr>
        </p:sp>
        <p:sp>
          <p:nvSpPr>
            <p:cNvPr name="Freeform 50" id="50"/>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6"/>
              <a:stretch>
                <a:fillRect l="0" t="0" r="0" b="0"/>
              </a:stretch>
            </a:blipFill>
          </p:spPr>
        </p:sp>
        <p:sp>
          <p:nvSpPr>
            <p:cNvPr name="Freeform 51" id="51"/>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6"/>
              <a:stretch>
                <a:fillRect l="0" t="0" r="0" b="0"/>
              </a:stretch>
            </a:blipFill>
          </p:spPr>
        </p:sp>
        <p:grpSp>
          <p:nvGrpSpPr>
            <p:cNvPr name="Group 52" id="52"/>
            <p:cNvGrpSpPr/>
            <p:nvPr/>
          </p:nvGrpSpPr>
          <p:grpSpPr>
            <a:xfrm rot="0">
              <a:off x="147038" y="292089"/>
              <a:ext cx="5167017" cy="3441131"/>
              <a:chOff x="0" y="0"/>
              <a:chExt cx="4692324" cy="3124995"/>
            </a:xfrm>
          </p:grpSpPr>
          <p:sp>
            <p:nvSpPr>
              <p:cNvPr name="Freeform 53" id="53"/>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5"/>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sp>
        <p:nvSpPr>
          <p:cNvPr name="AutoShape 54" id="54"/>
          <p:cNvSpPr/>
          <p:nvPr/>
        </p:nvSpPr>
        <p:spPr>
          <a:xfrm>
            <a:off x="11160291" y="3859007"/>
            <a:ext cx="1380011" cy="0"/>
          </a:xfrm>
          <a:prstGeom prst="line">
            <a:avLst/>
          </a:prstGeom>
          <a:ln cap="flat" w="47625">
            <a:solidFill>
              <a:srgbClr val="FFFFFF"/>
            </a:solidFill>
            <a:prstDash val="solid"/>
            <a:headEnd type="oval" len="lg" w="lg"/>
            <a:tailEnd type="oval" len="lg" w="lg"/>
          </a:ln>
        </p:spPr>
      </p:sp>
      <p:sp>
        <p:nvSpPr>
          <p:cNvPr name="Freeform 55" id="55"/>
          <p:cNvSpPr/>
          <p:nvPr/>
        </p:nvSpPr>
        <p:spPr>
          <a:xfrm flipH="false" flipV="false" rot="0">
            <a:off x="7208477" y="6486733"/>
            <a:ext cx="4483686" cy="6701161"/>
          </a:xfrm>
          <a:custGeom>
            <a:avLst/>
            <a:gdLst/>
            <a:ahLst/>
            <a:cxnLst/>
            <a:rect r="r" b="b" t="t" l="l"/>
            <a:pathLst>
              <a:path h="6701161" w="4483686">
                <a:moveTo>
                  <a:pt x="0" y="0"/>
                </a:moveTo>
                <a:lnTo>
                  <a:pt x="4483686" y="0"/>
                </a:lnTo>
                <a:lnTo>
                  <a:pt x="4483686" y="6701162"/>
                </a:lnTo>
                <a:lnTo>
                  <a:pt x="0" y="67011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6" id="56"/>
          <p:cNvSpPr/>
          <p:nvPr/>
        </p:nvSpPr>
        <p:spPr>
          <a:xfrm flipH="false" flipV="false" rot="0">
            <a:off x="2835022" y="2772157"/>
            <a:ext cx="831289" cy="831289"/>
          </a:xfrm>
          <a:custGeom>
            <a:avLst/>
            <a:gdLst/>
            <a:ahLst/>
            <a:cxnLst/>
            <a:rect r="r" b="b" t="t" l="l"/>
            <a:pathLst>
              <a:path h="831289" w="831289">
                <a:moveTo>
                  <a:pt x="0" y="0"/>
                </a:moveTo>
                <a:lnTo>
                  <a:pt x="831289" y="0"/>
                </a:lnTo>
                <a:lnTo>
                  <a:pt x="831289" y="831289"/>
                </a:lnTo>
                <a:lnTo>
                  <a:pt x="0" y="8312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7" id="57"/>
          <p:cNvSpPr/>
          <p:nvPr/>
        </p:nvSpPr>
        <p:spPr>
          <a:xfrm flipH="false" flipV="false" rot="0">
            <a:off x="7809496" y="886309"/>
            <a:ext cx="705668" cy="705668"/>
          </a:xfrm>
          <a:custGeom>
            <a:avLst/>
            <a:gdLst/>
            <a:ahLst/>
            <a:cxnLst/>
            <a:rect r="r" b="b" t="t" l="l"/>
            <a:pathLst>
              <a:path h="705668" w="705668">
                <a:moveTo>
                  <a:pt x="0" y="0"/>
                </a:moveTo>
                <a:lnTo>
                  <a:pt x="705669" y="0"/>
                </a:lnTo>
                <a:lnTo>
                  <a:pt x="705669" y="705668"/>
                </a:lnTo>
                <a:lnTo>
                  <a:pt x="0" y="7056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8" id="58"/>
          <p:cNvSpPr/>
          <p:nvPr/>
        </p:nvSpPr>
        <p:spPr>
          <a:xfrm flipH="false" flipV="false" rot="0">
            <a:off x="12446498" y="2753206"/>
            <a:ext cx="827979" cy="848023"/>
          </a:xfrm>
          <a:custGeom>
            <a:avLst/>
            <a:gdLst/>
            <a:ahLst/>
            <a:cxnLst/>
            <a:rect r="r" b="b" t="t" l="l"/>
            <a:pathLst>
              <a:path h="848023" w="827979">
                <a:moveTo>
                  <a:pt x="0" y="0"/>
                </a:moveTo>
                <a:lnTo>
                  <a:pt x="827979" y="0"/>
                </a:lnTo>
                <a:lnTo>
                  <a:pt x="827979" y="848023"/>
                </a:lnTo>
                <a:lnTo>
                  <a:pt x="0" y="8480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59" id="59"/>
          <p:cNvSpPr/>
          <p:nvPr/>
        </p:nvSpPr>
        <p:spPr>
          <a:xfrm flipH="false" flipV="false" rot="0">
            <a:off x="14241158" y="6417793"/>
            <a:ext cx="852712" cy="852712"/>
          </a:xfrm>
          <a:custGeom>
            <a:avLst/>
            <a:gdLst/>
            <a:ahLst/>
            <a:cxnLst/>
            <a:rect r="r" b="b" t="t" l="l"/>
            <a:pathLst>
              <a:path h="852712" w="852712">
                <a:moveTo>
                  <a:pt x="0" y="0"/>
                </a:moveTo>
                <a:lnTo>
                  <a:pt x="852713" y="0"/>
                </a:lnTo>
                <a:lnTo>
                  <a:pt x="852713" y="852713"/>
                </a:lnTo>
                <a:lnTo>
                  <a:pt x="0" y="8527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60" id="60"/>
          <p:cNvSpPr/>
          <p:nvPr/>
        </p:nvSpPr>
        <p:spPr>
          <a:xfrm flipH="false" flipV="false" rot="0">
            <a:off x="1426238" y="6327518"/>
            <a:ext cx="713242" cy="942988"/>
          </a:xfrm>
          <a:custGeom>
            <a:avLst/>
            <a:gdLst/>
            <a:ahLst/>
            <a:cxnLst/>
            <a:rect r="r" b="b" t="t" l="l"/>
            <a:pathLst>
              <a:path h="942988" w="713242">
                <a:moveTo>
                  <a:pt x="0" y="0"/>
                </a:moveTo>
                <a:lnTo>
                  <a:pt x="713242" y="0"/>
                </a:lnTo>
                <a:lnTo>
                  <a:pt x="713242" y="942988"/>
                </a:lnTo>
                <a:lnTo>
                  <a:pt x="0" y="9429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61" id="61"/>
          <p:cNvSpPr txBox="true"/>
          <p:nvPr/>
        </p:nvSpPr>
        <p:spPr>
          <a:xfrm rot="0">
            <a:off x="8162331" y="5011878"/>
            <a:ext cx="2604927" cy="857234"/>
          </a:xfrm>
          <a:prstGeom prst="rect">
            <a:avLst/>
          </a:prstGeom>
        </p:spPr>
        <p:txBody>
          <a:bodyPr anchor="t" rtlCol="false" tIns="0" lIns="0" bIns="0" rIns="0">
            <a:spAutoFit/>
          </a:bodyPr>
          <a:lstStyle/>
          <a:p>
            <a:pPr algn="ctr">
              <a:lnSpc>
                <a:spcPts val="5619"/>
              </a:lnSpc>
              <a:spcBef>
                <a:spcPct val="0"/>
              </a:spcBef>
            </a:pPr>
            <a:r>
              <a:rPr lang="en-US" b="true" sz="4014">
                <a:solidFill>
                  <a:srgbClr val="000000"/>
                </a:solidFill>
                <a:latin typeface="League Spartan"/>
                <a:ea typeface="League Spartan"/>
                <a:cs typeface="League Spartan"/>
                <a:sym typeface="League Spartan"/>
              </a:rPr>
              <a:t>Objective</a:t>
            </a:r>
          </a:p>
        </p:txBody>
      </p:sp>
      <p:sp>
        <p:nvSpPr>
          <p:cNvPr name="TextBox 62" id="62"/>
          <p:cNvSpPr txBox="true"/>
          <p:nvPr/>
        </p:nvSpPr>
        <p:spPr>
          <a:xfrm rot="0">
            <a:off x="2457043" y="6251047"/>
            <a:ext cx="2046785" cy="6210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DM Sans Bold"/>
                <a:ea typeface="DM Sans Bold"/>
                <a:cs typeface="DM Sans Bold"/>
                <a:sym typeface="DM Sans Bold"/>
              </a:rPr>
              <a:t>Enhance Patient Care Delivery:</a:t>
            </a:r>
          </a:p>
        </p:txBody>
      </p:sp>
      <p:sp>
        <p:nvSpPr>
          <p:cNvPr name="TextBox 63" id="63"/>
          <p:cNvSpPr txBox="true"/>
          <p:nvPr/>
        </p:nvSpPr>
        <p:spPr>
          <a:xfrm rot="0">
            <a:off x="3885386" y="2675717"/>
            <a:ext cx="2286109" cy="6210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DM Sans Bold"/>
                <a:ea typeface="DM Sans Bold"/>
                <a:cs typeface="DM Sans Bold"/>
                <a:sym typeface="DM Sans Bold"/>
              </a:rPr>
              <a:t>Improve Information Accessibility:</a:t>
            </a:r>
          </a:p>
        </p:txBody>
      </p:sp>
      <p:sp>
        <p:nvSpPr>
          <p:cNvPr name="TextBox 64" id="64"/>
          <p:cNvSpPr txBox="true"/>
          <p:nvPr/>
        </p:nvSpPr>
        <p:spPr>
          <a:xfrm rot="0">
            <a:off x="2457043" y="6945827"/>
            <a:ext cx="2086847" cy="146494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ea typeface="DM Sans"/>
                <a:cs typeface="DM Sans"/>
                <a:sym typeface="DM Sans"/>
              </a:rPr>
              <a:t>Utilize predictive modeling and AI-driven assessments to accurately gauge the seriousness of patient conditions, enabling timely and prioritized examination and treatment.</a:t>
            </a:r>
          </a:p>
        </p:txBody>
      </p:sp>
      <p:sp>
        <p:nvSpPr>
          <p:cNvPr name="TextBox 65" id="65"/>
          <p:cNvSpPr txBox="true"/>
          <p:nvPr/>
        </p:nvSpPr>
        <p:spPr>
          <a:xfrm rot="0">
            <a:off x="3885386" y="3368317"/>
            <a:ext cx="2313510" cy="16744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DM Sans"/>
                <a:ea typeface="DM Sans"/>
                <a:cs typeface="DM Sans"/>
                <a:sym typeface="DM Sans"/>
              </a:rPr>
              <a:t>Develop a comprehensive system that provides hospital staff and patients with the latest medical news, disease recognition capabilities through image inputs, and automated text generation for addressing common health queries.</a:t>
            </a:r>
          </a:p>
        </p:txBody>
      </p:sp>
      <p:sp>
        <p:nvSpPr>
          <p:cNvPr name="TextBox 66" id="66"/>
          <p:cNvSpPr txBox="true"/>
          <p:nvPr/>
        </p:nvSpPr>
        <p:spPr>
          <a:xfrm rot="0">
            <a:off x="15291468" y="6260572"/>
            <a:ext cx="2352700" cy="6210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DM Sans Bold"/>
                <a:ea typeface="DM Sans Bold"/>
                <a:cs typeface="DM Sans Bold"/>
                <a:sym typeface="DM Sans Bold"/>
              </a:rPr>
              <a:t>Enhance Communication: </a:t>
            </a:r>
          </a:p>
        </p:txBody>
      </p:sp>
      <p:sp>
        <p:nvSpPr>
          <p:cNvPr name="TextBox 67" id="67"/>
          <p:cNvSpPr txBox="true"/>
          <p:nvPr/>
        </p:nvSpPr>
        <p:spPr>
          <a:xfrm rot="0">
            <a:off x="13500503" y="2715106"/>
            <a:ext cx="2237601" cy="6210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DM Sans Bold"/>
                <a:ea typeface="DM Sans Bold"/>
                <a:cs typeface="DM Sans Bold"/>
                <a:sym typeface="DM Sans Bold"/>
              </a:rPr>
              <a:t>Enable Seamless Data Analysis:</a:t>
            </a:r>
          </a:p>
        </p:txBody>
      </p:sp>
      <p:sp>
        <p:nvSpPr>
          <p:cNvPr name="TextBox 68" id="68"/>
          <p:cNvSpPr txBox="true"/>
          <p:nvPr/>
        </p:nvSpPr>
        <p:spPr>
          <a:xfrm rot="0">
            <a:off x="8792025" y="848209"/>
            <a:ext cx="2467799" cy="6210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DM Sans Bold"/>
                <a:ea typeface="DM Sans Bold"/>
                <a:cs typeface="DM Sans Bold"/>
                <a:sym typeface="DM Sans Bold"/>
              </a:rPr>
              <a:t>Optimize Prescription Management:</a:t>
            </a:r>
          </a:p>
        </p:txBody>
      </p:sp>
      <p:sp>
        <p:nvSpPr>
          <p:cNvPr name="TextBox 69" id="69"/>
          <p:cNvSpPr txBox="true"/>
          <p:nvPr/>
        </p:nvSpPr>
        <p:spPr>
          <a:xfrm rot="0">
            <a:off x="15291468" y="6919702"/>
            <a:ext cx="2362225" cy="16744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DM Sans"/>
                <a:ea typeface="DM Sans"/>
                <a:cs typeface="DM Sans"/>
                <a:sym typeface="DM Sans"/>
              </a:rPr>
              <a:t>Integrate automatic speech recognition and speech-to-speech translation features to improve communication between hospital staff and patients, ensuring accessibility and understanding across diverse language barriers.</a:t>
            </a:r>
          </a:p>
        </p:txBody>
      </p:sp>
      <p:sp>
        <p:nvSpPr>
          <p:cNvPr name="TextBox 70" id="70"/>
          <p:cNvSpPr txBox="true"/>
          <p:nvPr/>
        </p:nvSpPr>
        <p:spPr>
          <a:xfrm rot="0">
            <a:off x="13500503" y="3372947"/>
            <a:ext cx="2334022" cy="16744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DM Sans"/>
                <a:ea typeface="DM Sans"/>
                <a:cs typeface="DM Sans"/>
                <a:sym typeface="DM Sans"/>
              </a:rPr>
              <a:t>Leverage AI for analyzing blood report documents, summarizing findings, and storing data centrally in a secure database for comprehensive patient history access and informed decision-making by healthcare professionals.</a:t>
            </a:r>
          </a:p>
        </p:txBody>
      </p:sp>
      <p:sp>
        <p:nvSpPr>
          <p:cNvPr name="TextBox 71" id="71"/>
          <p:cNvSpPr txBox="true"/>
          <p:nvPr/>
        </p:nvSpPr>
        <p:spPr>
          <a:xfrm rot="0">
            <a:off x="8792025" y="1454230"/>
            <a:ext cx="2467799" cy="16744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DM Sans"/>
                <a:ea typeface="DM Sans"/>
                <a:cs typeface="DM Sans"/>
                <a:sym typeface="DM Sans"/>
              </a:rPr>
              <a:t> Implement handwriting recognition to facilitate easy identification of prescribed medications for patients and digitize entire prescriptions to reduce paper use, enhance accuracy, and mitigate malpractices.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419129" y="2277349"/>
            <a:ext cx="7354195" cy="6137410"/>
          </a:xfrm>
          <a:custGeom>
            <a:avLst/>
            <a:gdLst/>
            <a:ahLst/>
            <a:cxnLst/>
            <a:rect r="r" b="b" t="t" l="l"/>
            <a:pathLst>
              <a:path h="6137410" w="7354195">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52575" y="-117387"/>
            <a:ext cx="12956779" cy="10521774"/>
            <a:chOff x="0" y="0"/>
            <a:chExt cx="5616999" cy="4561380"/>
          </a:xfrm>
        </p:grpSpPr>
        <p:sp>
          <p:nvSpPr>
            <p:cNvPr name="Freeform 4" id="4"/>
            <p:cNvSpPr/>
            <p:nvPr/>
          </p:nvSpPr>
          <p:spPr>
            <a:xfrm flipH="false" flipV="false" rot="0">
              <a:off x="0" y="0"/>
              <a:ext cx="5616999" cy="4561380"/>
            </a:xfrm>
            <a:custGeom>
              <a:avLst/>
              <a:gdLst/>
              <a:ahLst/>
              <a:cxnLst/>
              <a:rect r="r" b="b" t="t" l="l"/>
              <a:pathLst>
                <a:path h="4561380" w="5616999">
                  <a:moveTo>
                    <a:pt x="0" y="0"/>
                  </a:moveTo>
                  <a:lnTo>
                    <a:pt x="5616999" y="0"/>
                  </a:lnTo>
                  <a:lnTo>
                    <a:pt x="5616999" y="4561380"/>
                  </a:lnTo>
                  <a:lnTo>
                    <a:pt x="0" y="4561380"/>
                  </a:lnTo>
                  <a:close/>
                </a:path>
              </a:pathLst>
            </a:custGeom>
            <a:solidFill>
              <a:srgbClr val="CAE7E4"/>
            </a:solidFill>
          </p:spPr>
        </p:sp>
      </p:grpSp>
      <p:sp>
        <p:nvSpPr>
          <p:cNvPr name="TextBox 5" id="5"/>
          <p:cNvSpPr txBox="true"/>
          <p:nvPr/>
        </p:nvSpPr>
        <p:spPr>
          <a:xfrm rot="0">
            <a:off x="6153417" y="464543"/>
            <a:ext cx="11624839" cy="2138045"/>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SERVICES PROVIDED BY OUR CHATBOT</a:t>
            </a:r>
          </a:p>
        </p:txBody>
      </p:sp>
      <p:sp>
        <p:nvSpPr>
          <p:cNvPr name="Freeform 6" id="6"/>
          <p:cNvSpPr/>
          <p:nvPr/>
        </p:nvSpPr>
        <p:spPr>
          <a:xfrm flipH="false" flipV="false" rot="6699716">
            <a:off x="1523763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440098" y="2686685"/>
            <a:ext cx="7051477" cy="6571615"/>
          </a:xfrm>
          <a:prstGeom prst="rect">
            <a:avLst/>
          </a:prstGeom>
        </p:spPr>
        <p:txBody>
          <a:bodyPr anchor="t" rtlCol="false" tIns="0" lIns="0" bIns="0" rIns="0">
            <a:spAutoFit/>
          </a:bodyPr>
          <a:lstStyle/>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Prescription recommendation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Risk Prediction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Latest medicine news</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Image recognition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QR prescription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Text generation for health query</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OCR handwriting recognition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Digital prescription</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Online appointment reservation </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Online report management</a:t>
            </a:r>
          </a:p>
          <a:p>
            <a:pPr algn="l" marL="734061" indent="-367031" lvl="1">
              <a:lnSpc>
                <a:spcPts val="4760"/>
              </a:lnSpc>
              <a:buAutoNum type="arabicPeriod" startAt="1"/>
            </a:pPr>
            <a:r>
              <a:rPr lang="en-US" b="true" sz="3400">
                <a:solidFill>
                  <a:srgbClr val="1C7378"/>
                </a:solidFill>
                <a:latin typeface="Proxima Nova Bold"/>
                <a:ea typeface="Proxima Nova Bold"/>
                <a:cs typeface="Proxima Nova Bold"/>
                <a:sym typeface="Proxima Nova Bold"/>
              </a:rPr>
              <a:t>Centralised Medical Record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472299" y="2687820"/>
          <a:ext cx="17343402" cy="5915025"/>
        </p:xfrm>
        <a:graphic>
          <a:graphicData uri="http://schemas.openxmlformats.org/drawingml/2006/table">
            <a:tbl>
              <a:tblPr/>
              <a:tblGrid>
                <a:gridCol w="3468680"/>
                <a:gridCol w="3468680"/>
                <a:gridCol w="3468680"/>
                <a:gridCol w="3468680"/>
                <a:gridCol w="3468680"/>
              </a:tblGrid>
              <a:tr h="901155">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6028">
                <a:tc>
                  <a:txBody>
                    <a:bodyPr anchor="t" rtlCol="false"/>
                    <a:lstStyle/>
                    <a:p>
                      <a:pPr algn="l">
                        <a:lnSpc>
                          <a:spcPts val="2520"/>
                        </a:lnSpc>
                        <a:defRPr/>
                      </a:pPr>
                      <a:r>
                        <a:rPr lang="en-US" sz="1800">
                          <a:solidFill>
                            <a:srgbClr val="000000"/>
                          </a:solidFill>
                          <a:latin typeface="DM Sans"/>
                          <a:ea typeface="DM Sans"/>
                          <a:cs typeface="DM Sans"/>
                          <a:sym typeface="DM Sans"/>
                        </a:rPr>
                        <a:t>Gemini: A Family of Highly Capable Multimodal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Gemini</a:t>
                      </a:r>
                      <a:endParaRPr lang="en-US" sz="1100"/>
                    </a:p>
                    <a:p>
                      <a:pPr algn="l">
                        <a:lnSpc>
                          <a:spcPts val="2520"/>
                        </a:lnSpc>
                      </a:pPr>
                      <a:r>
                        <a:rPr lang="en-US" sz="1800">
                          <a:solidFill>
                            <a:srgbClr val="000000"/>
                          </a:solidFill>
                          <a:latin typeface="DM Sans"/>
                          <a:ea typeface="DM Sans"/>
                          <a:cs typeface="DM Sans"/>
                          <a:sym typeface="DM Sans"/>
                        </a:rPr>
                        <a:t>Team, Google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DM Sans"/>
                          <a:ea typeface="DM Sans"/>
                          <a:cs typeface="DM Sans"/>
                          <a:sym typeface="DM Sans"/>
                        </a:rPr>
                        <a:t>Multimodal Supremacy</a:t>
                      </a:r>
                      <a:endParaRPr lang="en-US" sz="1100"/>
                    </a:p>
                    <a:p>
                      <a:pPr algn="l" marL="388620" indent="-194310" lvl="1">
                        <a:lnSpc>
                          <a:spcPts val="2520"/>
                        </a:lnSpc>
                        <a:buFont typeface="Arial"/>
                        <a:buChar char="•"/>
                      </a:pPr>
                      <a:r>
                        <a:rPr lang="en-US" sz="1800">
                          <a:solidFill>
                            <a:srgbClr val="000000"/>
                          </a:solidFill>
                          <a:latin typeface="DM Sans"/>
                          <a:ea typeface="DM Sans"/>
                          <a:cs typeface="DM Sans"/>
                          <a:sym typeface="DM Sans"/>
                        </a:rPr>
                        <a:t>Potential for Transformation</a:t>
                      </a:r>
                    </a:p>
                    <a:p>
                      <a:pPr algn="l" marL="388620" indent="-194310" lvl="1">
                        <a:lnSpc>
                          <a:spcPts val="2520"/>
                        </a:lnSpc>
                        <a:buFont typeface="Arial"/>
                        <a:buChar char="•"/>
                      </a:pPr>
                      <a:r>
                        <a:rPr lang="en-US" sz="1800">
                          <a:solidFill>
                            <a:srgbClr val="000000"/>
                          </a:solidFill>
                          <a:latin typeface="DM Sans"/>
                          <a:ea typeface="DM Sans"/>
                          <a:cs typeface="DM Sans"/>
                          <a:sym typeface="DM Sans"/>
                        </a:rPr>
                        <a:t>The Power of Scale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DM Sans"/>
                          <a:ea typeface="DM Sans"/>
                          <a:cs typeface="DM Sans"/>
                          <a:sym typeface="DM Sans"/>
                        </a:rPr>
                        <a:t>Dataset Details</a:t>
                      </a:r>
                      <a:endParaRPr lang="en-US" sz="1100"/>
                    </a:p>
                    <a:p>
                      <a:pPr algn="l" marL="388620" indent="-194310" lvl="1">
                        <a:lnSpc>
                          <a:spcPts val="2520"/>
                        </a:lnSpc>
                        <a:buFont typeface="Arial"/>
                        <a:buChar char="•"/>
                      </a:pPr>
                      <a:r>
                        <a:rPr lang="en-US" sz="1800">
                          <a:solidFill>
                            <a:srgbClr val="000000"/>
                          </a:solidFill>
                          <a:latin typeface="DM Sans"/>
                          <a:ea typeface="DM Sans"/>
                          <a:cs typeface="DM Sans"/>
                          <a:sym typeface="DM Sans"/>
                        </a:rPr>
                        <a:t>Beyond Human Benchmarks</a:t>
                      </a:r>
                    </a:p>
                    <a:p>
                      <a:pPr algn="l" marL="388620" indent="-194310" lvl="1">
                        <a:lnSpc>
                          <a:spcPts val="2520"/>
                        </a:lnSpc>
                        <a:buFont typeface="Arial"/>
                        <a:buChar char="•"/>
                      </a:pPr>
                      <a:r>
                        <a:rPr lang="en-US" sz="1800">
                          <a:solidFill>
                            <a:srgbClr val="000000"/>
                          </a:solidFill>
                          <a:latin typeface="DM Sans"/>
                          <a:ea typeface="DM Sans"/>
                          <a:cs typeface="DM Sans"/>
                          <a:sym typeface="DM Sans"/>
                        </a:rPr>
                        <a:t>Computational Cost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297842">
                <a:tc>
                  <a:txBody>
                    <a:bodyPr anchor="t" rtlCol="false"/>
                    <a:lstStyle/>
                    <a:p>
                      <a:pPr algn="l">
                        <a:lnSpc>
                          <a:spcPts val="2520"/>
                        </a:lnSpc>
                        <a:defRPr/>
                      </a:pPr>
                      <a:r>
                        <a:rPr lang="en-US" sz="1800">
                          <a:solidFill>
                            <a:srgbClr val="000000"/>
                          </a:solidFill>
                          <a:latin typeface="DM Sans"/>
                          <a:ea typeface="DM Sans"/>
                          <a:cs typeface="DM Sans"/>
                          <a:sym typeface="DM Sans"/>
                        </a:rPr>
                        <a:t>The survey: Text generation models in deep learning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Touseef Iqbal ,</a:t>
                      </a:r>
                      <a:endParaRPr lang="en-US" sz="1100"/>
                    </a:p>
                    <a:p>
                      <a:pPr algn="l">
                        <a:lnSpc>
                          <a:spcPts val="2520"/>
                        </a:lnSpc>
                      </a:pPr>
                      <a:r>
                        <a:rPr lang="en-US" sz="1800">
                          <a:solidFill>
                            <a:srgbClr val="000000"/>
                          </a:solidFill>
                          <a:latin typeface="DM Sans"/>
                          <a:ea typeface="DM Sans"/>
                          <a:cs typeface="DM Sans"/>
                          <a:sym typeface="DM Sans"/>
                        </a:rPr>
                        <a:t>Shaima Qureshi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DM Sans"/>
                          <a:ea typeface="DM Sans"/>
                          <a:cs typeface="DM Sans"/>
                          <a:sym typeface="DM Sans"/>
                        </a:rPr>
                        <a:t>Deep Learning Excellence </a:t>
                      </a:r>
                      <a:endParaRPr lang="en-US" sz="1100"/>
                    </a:p>
                    <a:p>
                      <a:pPr algn="l" marL="388620" indent="-194310" lvl="1">
                        <a:lnSpc>
                          <a:spcPts val="2520"/>
                        </a:lnSpc>
                        <a:buFont typeface="Arial"/>
                        <a:buChar char="•"/>
                      </a:pPr>
                      <a:r>
                        <a:rPr lang="en-US" sz="1800">
                          <a:solidFill>
                            <a:srgbClr val="000000"/>
                          </a:solidFill>
                          <a:latin typeface="DM Sans"/>
                          <a:ea typeface="DM Sans"/>
                          <a:cs typeface="DM Sans"/>
                          <a:sym typeface="DM Sans"/>
                        </a:rPr>
                        <a:t>Evolution in NLP Advancements in Deep Generative Modeling</a:t>
                      </a:r>
                    </a:p>
                    <a:p>
                      <a:pPr algn="l" marL="388620" indent="-194310" lvl="1">
                        <a:lnSpc>
                          <a:spcPts val="2520"/>
                        </a:lnSpc>
                        <a:buFont typeface="Arial"/>
                        <a:buChar char="•"/>
                      </a:pPr>
                      <a:r>
                        <a:rPr lang="en-US" sz="1800">
                          <a:solidFill>
                            <a:srgbClr val="000000"/>
                          </a:solidFill>
                          <a:latin typeface="DM Sans"/>
                          <a:ea typeface="DM Sans"/>
                          <a:cs typeface="DM Sans"/>
                          <a:sym typeface="DM Sans"/>
                        </a:rPr>
                        <a:t>The Journey of Text Generation Models</a:t>
                      </a:r>
                    </a:p>
                    <a:p>
                      <a:pPr algn="l" marL="388620" indent="-194310" lvl="1">
                        <a:lnSpc>
                          <a:spcPts val="2520"/>
                        </a:lnSpc>
                        <a:buFont typeface="Arial"/>
                        <a:buChar char="•"/>
                      </a:pPr>
                      <a:r>
                        <a:rPr lang="en-US" sz="1800">
                          <a:solidFill>
                            <a:srgbClr val="000000"/>
                          </a:solidFill>
                          <a:latin typeface="DM Sans"/>
                          <a:ea typeface="DM Sans"/>
                          <a:cs typeface="DM Sans"/>
                          <a:sym typeface="DM Sans"/>
                        </a:rPr>
                        <a:t>Exploring DL Approaches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DM Sans"/>
                          <a:ea typeface="DM Sans"/>
                          <a:cs typeface="DM Sans"/>
                          <a:sym typeface="DM Sans"/>
                        </a:rPr>
                        <a:t>Lack of theoretical foundation</a:t>
                      </a:r>
                      <a:endParaRPr lang="en-US" sz="1100"/>
                    </a:p>
                    <a:p>
                      <a:pPr algn="l" marL="388620" indent="-194310" lvl="1">
                        <a:lnSpc>
                          <a:spcPts val="2520"/>
                        </a:lnSpc>
                        <a:buFont typeface="Arial"/>
                        <a:buChar char="•"/>
                      </a:pPr>
                      <a:r>
                        <a:rPr lang="en-US" sz="1800">
                          <a:solidFill>
                            <a:srgbClr val="000000"/>
                          </a:solidFill>
                          <a:latin typeface="DM Sans"/>
                          <a:ea typeface="DM Sans"/>
                          <a:cs typeface="DM Sans"/>
                          <a:sym typeface="DM Sans"/>
                        </a:rPr>
                        <a:t>Interpretability</a:t>
                      </a:r>
                    </a:p>
                    <a:p>
                      <a:pPr algn="l" marL="388620" indent="-194310" lvl="1">
                        <a:lnSpc>
                          <a:spcPts val="2520"/>
                        </a:lnSpc>
                        <a:buFont typeface="Arial"/>
                        <a:buChar char="•"/>
                      </a:pPr>
                      <a:r>
                        <a:rPr lang="en-US" sz="1800">
                          <a:solidFill>
                            <a:srgbClr val="000000"/>
                          </a:solidFill>
                          <a:latin typeface="DM Sans"/>
                          <a:ea typeface="DM Sans"/>
                          <a:cs typeface="DM Sans"/>
                          <a:sym typeface="DM Sans"/>
                        </a:rPr>
                        <a:t>Data and resource requirements</a:t>
                      </a:r>
                    </a:p>
                    <a:p>
                      <a:pPr algn="l" marL="388620" indent="-194310" lvl="1">
                        <a:lnSpc>
                          <a:spcPts val="2520"/>
                        </a:lnSpc>
                        <a:buFont typeface="Arial"/>
                        <a:buChar char="•"/>
                      </a:pPr>
                      <a:r>
                        <a:rPr lang="en-US" sz="1800">
                          <a:solidFill>
                            <a:srgbClr val="000000"/>
                          </a:solidFill>
                          <a:latin typeface="DM Sans"/>
                          <a:ea typeface="DM Sans"/>
                          <a:cs typeface="DM Sans"/>
                          <a:sym typeface="DM Sans"/>
                        </a:rPr>
                        <a:t>Overreliance on training data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388912" y="483552"/>
            <a:ext cx="13510176" cy="1061720"/>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LITERATURE SURVEY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graphicFrame>
        <p:nvGraphicFramePr>
          <p:cNvPr name="Table 4" id="4"/>
          <p:cNvGraphicFramePr>
            <a:graphicFrameLocks noGrp="true"/>
          </p:cNvGraphicFramePr>
          <p:nvPr/>
        </p:nvGraphicFramePr>
        <p:xfrm>
          <a:off x="472299" y="1545273"/>
          <a:ext cx="17324352" cy="7864018"/>
        </p:xfrm>
        <a:graphic>
          <a:graphicData uri="http://schemas.openxmlformats.org/drawingml/2006/table">
            <a:tbl>
              <a:tblPr/>
              <a:tblGrid>
                <a:gridCol w="3464870"/>
                <a:gridCol w="3464870"/>
                <a:gridCol w="3464870"/>
                <a:gridCol w="3464870"/>
                <a:gridCol w="3464870"/>
              </a:tblGrid>
              <a:tr h="893914">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550814">
                <a:tc>
                  <a:txBody>
                    <a:bodyPr anchor="t" rtlCol="false"/>
                    <a:lstStyle/>
                    <a:p>
                      <a:pPr algn="l">
                        <a:lnSpc>
                          <a:spcPts val="2520"/>
                        </a:lnSpc>
                        <a:defRPr/>
                      </a:pPr>
                      <a:r>
                        <a:rPr lang="en-US" sz="1800">
                          <a:solidFill>
                            <a:srgbClr val="000000"/>
                          </a:solidFill>
                          <a:latin typeface="DM Sans"/>
                          <a:ea typeface="DM Sans"/>
                          <a:cs typeface="DM Sans"/>
                          <a:sym typeface="DM Sans"/>
                        </a:rPr>
                        <a:t>A Hybrid Approach Handwritten Character Recognition for Mizo using Artificial Neural Network</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2018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J. Hussain and Vanlalruata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DM Sans Bold"/>
                          <a:ea typeface="DM Sans Bold"/>
                          <a:cs typeface="DM Sans Bold"/>
                          <a:sym typeface="DM Sans Bold"/>
                        </a:rPr>
                        <a:t>Hybrid approach</a:t>
                      </a:r>
                      <a:r>
                        <a:rPr lang="en-US" sz="1800">
                          <a:solidFill>
                            <a:srgbClr val="000000"/>
                          </a:solidFill>
                          <a:latin typeface="DM Sans"/>
                          <a:ea typeface="DM Sans"/>
                          <a:cs typeface="DM Sans"/>
                          <a:sym typeface="DM Sans"/>
                        </a:rPr>
                        <a:t> with neural networks.</a:t>
                      </a:r>
                      <a:endParaRPr lang="en-US" sz="1100"/>
                    </a:p>
                    <a:p>
                      <a:pPr algn="l">
                        <a:lnSpc>
                          <a:spcPts val="2520"/>
                        </a:lnSpc>
                      </a:pPr>
                      <a:r>
                        <a:rPr lang="en-US" sz="1800" b="true">
                          <a:solidFill>
                            <a:srgbClr val="000000"/>
                          </a:solidFill>
                          <a:latin typeface="DM Sans Bold"/>
                          <a:ea typeface="DM Sans Bold"/>
                          <a:cs typeface="DM Sans Bold"/>
                          <a:sym typeface="DM Sans Bold"/>
                        </a:rPr>
                        <a:t>Hybrid segmentation</a:t>
                      </a:r>
                      <a:r>
                        <a:rPr lang="en-US" sz="1800">
                          <a:solidFill>
                            <a:srgbClr val="000000"/>
                          </a:solidFill>
                          <a:latin typeface="DM Sans"/>
                          <a:ea typeface="DM Sans"/>
                          <a:cs typeface="DM Sans"/>
                          <a:sym typeface="DM Sans"/>
                        </a:rPr>
                        <a:t> merges blobs.</a:t>
                      </a:r>
                    </a:p>
                    <a:p>
                      <a:pPr algn="l">
                        <a:lnSpc>
                          <a:spcPts val="2520"/>
                        </a:lnSpc>
                      </a:pPr>
                      <a:r>
                        <a:rPr lang="en-US" sz="1800" b="true">
                          <a:solidFill>
                            <a:srgbClr val="000000"/>
                          </a:solidFill>
                          <a:latin typeface="DM Sans Bold"/>
                          <a:ea typeface="DM Sans Bold"/>
                          <a:cs typeface="DM Sans Bold"/>
                          <a:sym typeface="DM Sans Bold"/>
                        </a:rPr>
                        <a:t>Hybrid feature extraction</a:t>
                      </a:r>
                      <a:r>
                        <a:rPr lang="en-US" sz="1800">
                          <a:solidFill>
                            <a:srgbClr val="000000"/>
                          </a:solidFill>
                          <a:latin typeface="DM Sans"/>
                          <a:ea typeface="DM Sans"/>
                          <a:cs typeface="DM Sans"/>
                          <a:sym typeface="DM Sans"/>
                        </a:rPr>
                        <a:t> improves accuracy.</a:t>
                      </a:r>
                    </a:p>
                    <a:p>
                      <a:pPr algn="l">
                        <a:lnSpc>
                          <a:spcPts val="2520"/>
                        </a:lnSpc>
                      </a:pPr>
                      <a:r>
                        <a:rPr lang="en-US" sz="1800" b="true">
                          <a:solidFill>
                            <a:srgbClr val="000000"/>
                          </a:solidFill>
                          <a:latin typeface="DM Sans Bold"/>
                          <a:ea typeface="DM Sans Bold"/>
                          <a:cs typeface="DM Sans Bold"/>
                          <a:sym typeface="DM Sans Bold"/>
                        </a:rPr>
                        <a:t>BPNN</a:t>
                      </a:r>
                      <a:r>
                        <a:rPr lang="en-US" sz="1800">
                          <a:solidFill>
                            <a:srgbClr val="000000"/>
                          </a:solidFill>
                          <a:latin typeface="DM Sans"/>
                          <a:ea typeface="DM Sans"/>
                          <a:cs typeface="DM Sans"/>
                          <a:sym typeface="DM Sans"/>
                        </a:rPr>
                        <a:t> achieves 98% accuracy.</a:t>
                      </a:r>
                    </a:p>
                    <a:p>
                      <a:pPr algn="l">
                        <a:lnSpc>
                          <a:spcPts val="252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DM Sans Bold"/>
                          <a:ea typeface="DM Sans Bold"/>
                          <a:cs typeface="DM Sans Bold"/>
                          <a:sym typeface="DM Sans Bold"/>
                        </a:rPr>
                        <a:t>feature extraction</a:t>
                      </a:r>
                      <a:r>
                        <a:rPr lang="en-US" sz="1800">
                          <a:solidFill>
                            <a:srgbClr val="000000"/>
                          </a:solidFill>
                          <a:latin typeface="DM Sans"/>
                          <a:ea typeface="DM Sans"/>
                          <a:cs typeface="DM Sans"/>
                          <a:sym typeface="DM Sans"/>
                        </a:rPr>
                        <a:t> algorithm</a:t>
                      </a:r>
                      <a:endParaRPr lang="en-US" sz="1100"/>
                    </a:p>
                    <a:p>
                      <a:pPr algn="l">
                        <a:lnSpc>
                          <a:spcPts val="2520"/>
                        </a:lnSpc>
                      </a:pPr>
                      <a:r>
                        <a:rPr lang="en-US" sz="1800" b="true">
                          <a:solidFill>
                            <a:srgbClr val="000000"/>
                          </a:solidFill>
                          <a:latin typeface="DM Sans Bold"/>
                          <a:ea typeface="DM Sans Bold"/>
                          <a:cs typeface="DM Sans Bold"/>
                          <a:sym typeface="DM Sans Bold"/>
                        </a:rPr>
                        <a:t>O</a:t>
                      </a:r>
                      <a:r>
                        <a:rPr lang="en-US" sz="1800" b="true">
                          <a:solidFill>
                            <a:srgbClr val="000000"/>
                          </a:solidFill>
                          <a:latin typeface="DM Sans Bold"/>
                          <a:ea typeface="DM Sans Bold"/>
                          <a:cs typeface="DM Sans Bold"/>
                          <a:sym typeface="DM Sans Bold"/>
                        </a:rPr>
                        <a:t>nline, cursive recognition</a:t>
                      </a:r>
                    </a:p>
                    <a:p>
                      <a:pPr algn="l">
                        <a:lnSpc>
                          <a:spcPts val="2520"/>
                        </a:lnSpc>
                      </a:pPr>
                      <a:r>
                        <a:rPr lang="en-US" sz="1800" b="true">
                          <a:solidFill>
                            <a:srgbClr val="000000"/>
                          </a:solidFill>
                          <a:latin typeface="DM Sans Bold"/>
                          <a:ea typeface="DM Sans Bold"/>
                          <a:cs typeface="DM Sans Bold"/>
                          <a:sym typeface="DM Sans Bold"/>
                        </a:rPr>
                        <a:t>Text-to-speech</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419290">
                <a:tc>
                  <a:txBody>
                    <a:bodyPr anchor="t" rtlCol="false"/>
                    <a:lstStyle/>
                    <a:p>
                      <a:pPr algn="l">
                        <a:lnSpc>
                          <a:spcPts val="2520"/>
                        </a:lnSpc>
                        <a:defRPr/>
                      </a:pPr>
                      <a:r>
                        <a:rPr lang="en-US" sz="1800">
                          <a:solidFill>
                            <a:srgbClr val="000000"/>
                          </a:solidFill>
                          <a:latin typeface="DM Sans"/>
                          <a:ea typeface="DM Sans"/>
                          <a:cs typeface="DM Sans"/>
                          <a:sym typeface="DM Sans"/>
                        </a:rPr>
                        <a:t>BmQGen: Biomedical Query Generator for Knowledge Discovery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2015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Feichen Shen, Hongfang Liu, Sunghwan Sohn, David W Larson, Yugyung Lee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Converts text to RDF/OWL.</a:t>
                      </a:r>
                      <a:endParaRPr lang="en-US" sz="1100"/>
                    </a:p>
                    <a:p>
                      <a:pPr algn="l">
                        <a:lnSpc>
                          <a:spcPts val="2520"/>
                        </a:lnSpc>
                      </a:pPr>
                      <a:r>
                        <a:rPr lang="en-US" sz="1800">
                          <a:solidFill>
                            <a:srgbClr val="000000"/>
                          </a:solidFill>
                          <a:latin typeface="DM Sans"/>
                          <a:ea typeface="DM Sans"/>
                          <a:cs typeface="DM Sans"/>
                          <a:sym typeface="DM Sans"/>
                        </a:rPr>
                        <a:t>Clusters data based on semantics.</a:t>
                      </a:r>
                    </a:p>
                    <a:p>
                      <a:pPr algn="l">
                        <a:lnSpc>
                          <a:spcPts val="2520"/>
                        </a:lnSpc>
                      </a:pPr>
                      <a:r>
                        <a:rPr lang="en-US" sz="1800">
                          <a:solidFill>
                            <a:srgbClr val="000000"/>
                          </a:solidFill>
                          <a:latin typeface="DM Sans"/>
                          <a:ea typeface="DM Sans"/>
                          <a:cs typeface="DM Sans"/>
                          <a:sym typeface="DM Sans"/>
                        </a:rPr>
                        <a:t>Generates cross-domain queries.</a:t>
                      </a:r>
                    </a:p>
                    <a:p>
                      <a:pPr algn="l">
                        <a:lnSpc>
                          <a:spcPts val="2520"/>
                        </a:lnSpc>
                      </a:pPr>
                      <a:r>
                        <a:rPr lang="en-US" sz="1800">
                          <a:solidFill>
                            <a:srgbClr val="000000"/>
                          </a:solidFill>
                          <a:latin typeface="DM Sans"/>
                          <a:ea typeface="DM Sans"/>
                          <a:cs typeface="DM Sans"/>
                          <a:sym typeface="DM Sans"/>
                        </a:rPr>
                        <a:t>Case study on surgical reports.</a:t>
                      </a:r>
                    </a:p>
                    <a:p>
                      <a:pPr algn="l">
                        <a:lnSpc>
                          <a:spcPts val="252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DM Sans"/>
                          <a:ea typeface="DM Sans"/>
                          <a:cs typeface="DM Sans"/>
                          <a:sym typeface="DM Sans"/>
                        </a:rPr>
                        <a:t>Improve information extraction.</a:t>
                      </a:r>
                      <a:endParaRPr lang="en-US" sz="1100"/>
                    </a:p>
                    <a:p>
                      <a:pPr algn="l">
                        <a:lnSpc>
                          <a:spcPts val="2520"/>
                        </a:lnSpc>
                      </a:pPr>
                      <a:r>
                        <a:rPr lang="en-US" sz="1800">
                          <a:solidFill>
                            <a:srgbClr val="000000"/>
                          </a:solidFill>
                          <a:latin typeface="DM Sans"/>
                          <a:ea typeface="DM Sans"/>
                          <a:cs typeface="DM Sans"/>
                          <a:sym typeface="DM Sans"/>
                        </a:rPr>
                        <a:t>Enhance annotation quality.</a:t>
                      </a:r>
                    </a:p>
                    <a:p>
                      <a:pPr algn="l">
                        <a:lnSpc>
                          <a:spcPts val="2520"/>
                        </a:lnSpc>
                      </a:pPr>
                      <a:r>
                        <a:rPr lang="en-US" sz="1800">
                          <a:solidFill>
                            <a:srgbClr val="000000"/>
                          </a:solidFill>
                          <a:latin typeface="DM Sans"/>
                          <a:ea typeface="DM Sans"/>
                          <a:cs typeface="DM Sans"/>
                          <a:sym typeface="DM Sans"/>
                        </a:rPr>
                        <a:t>Enhance performance, scalability.</a:t>
                      </a:r>
                    </a:p>
                    <a:p>
                      <a:pPr algn="l">
                        <a:lnSpc>
                          <a:spcPts val="2520"/>
                        </a:lnSpc>
                      </a:pPr>
                      <a:r>
                        <a:rPr lang="en-US" sz="1800">
                          <a:solidFill>
                            <a:srgbClr val="000000"/>
                          </a:solidFill>
                          <a:latin typeface="DM Sans"/>
                          <a:ea typeface="DM Sans"/>
                          <a:cs typeface="DM Sans"/>
                          <a:sym typeface="DM Sans"/>
                        </a:rPr>
                        <a:t>Test on other domains.</a:t>
                      </a:r>
                    </a:p>
                    <a:p>
                      <a:pPr algn="l">
                        <a:lnSpc>
                          <a:spcPts val="252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49142">
            <a:off x="-1541840" y="8445815"/>
            <a:ext cx="4681903" cy="4554215"/>
          </a:xfrm>
          <a:custGeom>
            <a:avLst/>
            <a:gdLst/>
            <a:ahLst/>
            <a:cxnLst/>
            <a:rect r="r" b="b" t="t" l="l"/>
            <a:pathLst>
              <a:path h="4554215" w="4681903">
                <a:moveTo>
                  <a:pt x="0" y="0"/>
                </a:moveTo>
                <a:lnTo>
                  <a:pt x="4681903" y="0"/>
                </a:lnTo>
                <a:lnTo>
                  <a:pt x="4681903" y="4554215"/>
                </a:lnTo>
                <a:lnTo>
                  <a:pt x="0" y="4554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88912" y="483552"/>
            <a:ext cx="13510176" cy="1061720"/>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LITERATURE SURVEY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472299" y="567516"/>
          <a:ext cx="17343402" cy="9191625"/>
        </p:xfrm>
        <a:graphic>
          <a:graphicData uri="http://schemas.openxmlformats.org/drawingml/2006/table">
            <a:tbl>
              <a:tblPr/>
              <a:tblGrid>
                <a:gridCol w="3468680"/>
                <a:gridCol w="3468680"/>
                <a:gridCol w="3468680"/>
                <a:gridCol w="3468680"/>
                <a:gridCol w="3468680"/>
              </a:tblGrid>
              <a:tr h="899077">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290238">
                <a:tc>
                  <a:txBody>
                    <a:bodyPr anchor="t" rtlCol="false"/>
                    <a:lstStyle/>
                    <a:p>
                      <a:pPr algn="ctr">
                        <a:lnSpc>
                          <a:spcPts val="2520"/>
                        </a:lnSpc>
                        <a:defRPr/>
                      </a:pPr>
                      <a:r>
                        <a:rPr lang="en-US" sz="1800">
                          <a:solidFill>
                            <a:srgbClr val="000000"/>
                          </a:solidFill>
                          <a:latin typeface="DM Sans"/>
                          <a:ea typeface="DM Sans"/>
                          <a:cs typeface="DM Sans"/>
                          <a:sym typeface="DM Sans"/>
                        </a:rPr>
                        <a:t>Detection of Alzheimer's Disease with Shape Analysis of MRI Images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Hiroki Fuse, Kota Oishi, Norihide Maikusa, Tadanori Fukami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Brain shape for classification.</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P-type Fourier descriptor.</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Outperforms volume ratio.</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Shape may be more useful.</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Analyze complex shapes.</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Longitudinal analysis needed.</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Interpret shape features.</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Larger dataset required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74605">
                <a:tc>
                  <a:txBody>
                    <a:bodyPr anchor="t" rtlCol="false"/>
                    <a:lstStyle/>
                    <a:p>
                      <a:pPr algn="ctr">
                        <a:lnSpc>
                          <a:spcPts val="2520"/>
                        </a:lnSpc>
                        <a:defRPr/>
                      </a:pPr>
                      <a:r>
                        <a:rPr lang="en-US" sz="1800">
                          <a:solidFill>
                            <a:srgbClr val="000000"/>
                          </a:solidFill>
                          <a:latin typeface="DM Sans"/>
                          <a:ea typeface="DM Sans"/>
                          <a:cs typeface="DM Sans"/>
                          <a:sym typeface="DM Sans"/>
                        </a:rPr>
                        <a:t>Chest X-Ray Analysis of Tuberculosis by Deep</a:t>
                      </a:r>
                      <a:endParaRPr lang="en-US" sz="1100"/>
                    </a:p>
                    <a:p>
                      <a:pPr algn="ctr">
                        <a:lnSpc>
                          <a:spcPts val="2520"/>
                        </a:lnSpc>
                      </a:pPr>
                      <a:r>
                        <a:rPr lang="en-US" sz="1800">
                          <a:solidFill>
                            <a:srgbClr val="000000"/>
                          </a:solidFill>
                          <a:latin typeface="DM Sans"/>
                          <a:ea typeface="DM Sans"/>
                          <a:cs typeface="DM Sans"/>
                          <a:sym typeface="DM Sans"/>
                        </a:rPr>
                        <a:t>Learning with Segmentation and Augmentation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Sergii Stirenko*, Yuriy Kochura, Oleg Alienin,</a:t>
                      </a:r>
                      <a:endParaRPr lang="en-US" sz="1100"/>
                    </a:p>
                    <a:p>
                      <a:pPr algn="ctr">
                        <a:lnSpc>
                          <a:spcPts val="2520"/>
                        </a:lnSpc>
                      </a:pPr>
                      <a:r>
                        <a:rPr lang="en-US" sz="1800">
                          <a:solidFill>
                            <a:srgbClr val="000000"/>
                          </a:solidFill>
                          <a:latin typeface="DM Sans"/>
                          <a:ea typeface="DM Sans"/>
                          <a:cs typeface="DM Sans"/>
                          <a:sym typeface="DM Sans"/>
                        </a:rPr>
                        <a:t>Oleksandr Rokovyi, and Yuri Gordienko</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CXR analysis with deep learning.</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Efficient lung segmentation.</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Lossless and lossy data augmentation.</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Improvement in CADx.</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Small dataset limitations.</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Variability in image quality.</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Influence of external regions.</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Need for further validation.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27705">
                <a:tc>
                  <a:txBody>
                    <a:bodyPr anchor="t" rtlCol="false"/>
                    <a:lstStyle/>
                    <a:p>
                      <a:pPr algn="ctr">
                        <a:lnSpc>
                          <a:spcPts val="2520"/>
                        </a:lnSpc>
                        <a:defRPr/>
                      </a:pPr>
                      <a:r>
                        <a:rPr lang="en-US" sz="1800">
                          <a:solidFill>
                            <a:srgbClr val="000000"/>
                          </a:solidFill>
                          <a:latin typeface="DM Sans"/>
                          <a:ea typeface="DM Sans"/>
                          <a:cs typeface="DM Sans"/>
                          <a:sym typeface="DM Sans"/>
                        </a:rPr>
                        <a:t>Disease Risk Prediction by Using Convolutional</a:t>
                      </a:r>
                      <a:endParaRPr lang="en-US" sz="1100"/>
                    </a:p>
                    <a:p>
                      <a:pPr algn="ctr">
                        <a:lnSpc>
                          <a:spcPts val="2520"/>
                        </a:lnSpc>
                      </a:pPr>
                      <a:r>
                        <a:rPr lang="en-US" sz="1800">
                          <a:solidFill>
                            <a:srgbClr val="000000"/>
                          </a:solidFill>
                          <a:latin typeface="DM Sans"/>
                          <a:ea typeface="DM Sans"/>
                          <a:cs typeface="DM Sans"/>
                          <a:sym typeface="DM Sans"/>
                        </a:rPr>
                        <a:t>Neural Network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Sayali Ambekar,Rashmi Phalnikar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Data analysis in healthcare.</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Heart disease prediction.</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CNN-UDRP algorithm.</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Font typeface="Arial"/>
                        <a:buChar char="•"/>
                        <a:defRPr/>
                      </a:pPr>
                      <a:r>
                        <a:rPr lang="en-US" sz="1800">
                          <a:solidFill>
                            <a:srgbClr val="000000"/>
                          </a:solidFill>
                          <a:latin typeface="DM Sans"/>
                          <a:ea typeface="DM Sans"/>
                          <a:cs typeface="DM Sans"/>
                          <a:sym typeface="DM Sans"/>
                        </a:rPr>
                        <a:t>Missing data handling.</a:t>
                      </a:r>
                      <a:endParaRPr lang="en-US" sz="1100"/>
                    </a:p>
                    <a:p>
                      <a:pPr algn="ctr" marL="388620" indent="-194310" lvl="1">
                        <a:lnSpc>
                          <a:spcPts val="2520"/>
                        </a:lnSpc>
                        <a:buFont typeface="Arial"/>
                        <a:buChar char="•"/>
                      </a:pPr>
                      <a:r>
                        <a:rPr lang="en-US" sz="1800">
                          <a:solidFill>
                            <a:srgbClr val="000000"/>
                          </a:solidFill>
                          <a:latin typeface="DM Sans"/>
                          <a:ea typeface="DM Sans"/>
                          <a:cs typeface="DM Sans"/>
                          <a:sym typeface="DM Sans"/>
                        </a:rPr>
                        <a:t>Accuracy improvement needed.</a:t>
                      </a:r>
                    </a:p>
                    <a:p>
                      <a:pPr algn="ctr" marL="388620" indent="-194310" lvl="1">
                        <a:lnSpc>
                          <a:spcPts val="2520"/>
                        </a:lnSpc>
                        <a:buFont typeface="Arial"/>
                        <a:buChar char="•"/>
                      </a:pPr>
                      <a:r>
                        <a:rPr lang="en-US" sz="1800">
                          <a:solidFill>
                            <a:srgbClr val="000000"/>
                          </a:solidFill>
                          <a:latin typeface="DM Sans"/>
                          <a:ea typeface="DM Sans"/>
                          <a:cs typeface="DM Sans"/>
                          <a:sym typeface="DM Sans"/>
                        </a:rPr>
                        <a:t>Literature review lacks depth.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472299" y="1028700"/>
          <a:ext cx="17343402" cy="8556658"/>
        </p:xfrm>
        <a:graphic>
          <a:graphicData uri="http://schemas.openxmlformats.org/drawingml/2006/table">
            <a:tbl>
              <a:tblPr/>
              <a:tblGrid>
                <a:gridCol w="3468680"/>
                <a:gridCol w="3468680"/>
                <a:gridCol w="3468680"/>
                <a:gridCol w="3468680"/>
                <a:gridCol w="3468680"/>
              </a:tblGrid>
              <a:tr h="1026956">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22717">
                <a:tc>
                  <a:txBody>
                    <a:bodyPr anchor="t" rtlCol="false"/>
                    <a:lstStyle/>
                    <a:p>
                      <a:pPr algn="ctr">
                        <a:lnSpc>
                          <a:spcPts val="2520"/>
                        </a:lnSpc>
                        <a:defRPr/>
                      </a:pPr>
                      <a:r>
                        <a:rPr lang="en-US" sz="1800">
                          <a:solidFill>
                            <a:srgbClr val="000000"/>
                          </a:solidFill>
                          <a:latin typeface="DM Sans"/>
                          <a:ea typeface="DM Sans"/>
                          <a:cs typeface="DM Sans"/>
                          <a:sym typeface="DM Sans"/>
                        </a:rPr>
                        <a:t>Handwritten Optical Character Recognition</a:t>
                      </a:r>
                      <a:endParaRPr lang="en-US" sz="1100"/>
                    </a:p>
                    <a:p>
                      <a:pPr algn="ctr">
                        <a:lnSpc>
                          <a:spcPts val="2520"/>
                        </a:lnSpc>
                      </a:pPr>
                      <a:r>
                        <a:rPr lang="en-US" sz="1800">
                          <a:solidFill>
                            <a:srgbClr val="000000"/>
                          </a:solidFill>
                          <a:latin typeface="DM Sans"/>
                          <a:ea typeface="DM Sans"/>
                          <a:cs typeface="DM Sans"/>
                          <a:sym typeface="DM Sans"/>
                        </a:rPr>
                        <a:t>(OCR): A Comprehensive Systematic</a:t>
                      </a:r>
                    </a:p>
                    <a:p>
                      <a:pPr algn="ctr">
                        <a:lnSpc>
                          <a:spcPts val="2520"/>
                        </a:lnSpc>
                      </a:pPr>
                      <a:r>
                        <a:rPr lang="en-US" sz="1800">
                          <a:solidFill>
                            <a:srgbClr val="000000"/>
                          </a:solidFill>
                          <a:latin typeface="DM Sans"/>
                          <a:ea typeface="DM Sans"/>
                          <a:cs typeface="DM Sans"/>
                          <a:sym typeface="DM Sans"/>
                        </a:rPr>
                        <a:t>Literature Review (SLR)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JAMSHED MEMON , MAIRA SAMI , RIZWAN AHMED KHAN , AND MUEEN UDDIN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388620" indent="-194310" lvl="1">
                        <a:lnSpc>
                          <a:spcPts val="2520"/>
                        </a:lnSpc>
                        <a:buAutoNum type="arabicPeriod" startAt="1"/>
                        <a:defRPr/>
                      </a:pPr>
                      <a:r>
                        <a:rPr lang="en-US" sz="1800">
                          <a:solidFill>
                            <a:srgbClr val="000000"/>
                          </a:solidFill>
                          <a:latin typeface="DM Sans"/>
                          <a:ea typeface="DM Sans"/>
                          <a:cs typeface="DM Sans"/>
                          <a:sym typeface="DM Sans"/>
                        </a:rPr>
                        <a:t>Deep learning (CNN) utilized in OCR.</a:t>
                      </a:r>
                      <a:endParaRPr lang="en-US" sz="1100"/>
                    </a:p>
                    <a:p>
                      <a:pPr algn="just" marL="388620" indent="-194310" lvl="1">
                        <a:lnSpc>
                          <a:spcPts val="2520"/>
                        </a:lnSpc>
                        <a:buAutoNum type="arabicPeriod" startAt="1"/>
                      </a:pPr>
                      <a:r>
                        <a:rPr lang="en-US" sz="1800">
                          <a:solidFill>
                            <a:srgbClr val="000000"/>
                          </a:solidFill>
                          <a:latin typeface="DM Sans"/>
                          <a:ea typeface="DM Sans"/>
                          <a:cs typeface="DM Sans"/>
                          <a:sym typeface="DM Sans"/>
                        </a:rPr>
                        <a:t>Script-specific techniques employed.</a:t>
                      </a:r>
                    </a:p>
                    <a:p>
                      <a:pPr algn="just" marL="388620" indent="-194310" lvl="1">
                        <a:lnSpc>
                          <a:spcPts val="2520"/>
                        </a:lnSpc>
                        <a:buAutoNum type="arabicPeriod" startAt="1"/>
                      </a:pPr>
                      <a:r>
                        <a:rPr lang="en-US" sz="1800">
                          <a:solidFill>
                            <a:srgbClr val="000000"/>
                          </a:solidFill>
                          <a:latin typeface="DM Sans"/>
                          <a:ea typeface="DM Sans"/>
                          <a:cs typeface="DM Sans"/>
                          <a:sym typeface="DM Sans"/>
                        </a:rPr>
                        <a:t>Scarcity of datasets for non-mainstream languages.</a:t>
                      </a:r>
                    </a:p>
                    <a:p>
                      <a:pPr algn="just" marL="388620" indent="-194310" lvl="1">
                        <a:lnSpc>
                          <a:spcPts val="2520"/>
                        </a:lnSpc>
                        <a:buAutoNum type="arabicPeriod" startAt="1"/>
                      </a:pPr>
                      <a:r>
                        <a:rPr lang="en-US" sz="1800">
                          <a:solidFill>
                            <a:srgbClr val="000000"/>
                          </a:solidFill>
                          <a:latin typeface="DM Sans"/>
                          <a:ea typeface="DM Sans"/>
                          <a:cs typeface="DM Sans"/>
                          <a:sym typeface="DM Sans"/>
                        </a:rPr>
                        <a:t>Need for commercialized, real-time OCR solutions.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Limited research on other languages</a:t>
                      </a:r>
                      <a:endParaRPr lang="en-US" sz="1100"/>
                    </a:p>
                    <a:p>
                      <a:pPr algn="ctr">
                        <a:lnSpc>
                          <a:spcPts val="2520"/>
                        </a:lnSpc>
                      </a:pPr>
                      <a:r>
                        <a:rPr lang="en-US" sz="1800">
                          <a:solidFill>
                            <a:srgbClr val="000000"/>
                          </a:solidFill>
                          <a:latin typeface="DM Sans"/>
                          <a:ea typeface="DM Sans"/>
                          <a:cs typeface="DM Sans"/>
                          <a:sym typeface="DM Sans"/>
                        </a:rPr>
                        <a:t>need for more datasets</a:t>
                      </a:r>
                    </a:p>
                    <a:p>
                      <a:pPr algn="ctr">
                        <a:lnSpc>
                          <a:spcPts val="2520"/>
                        </a:lnSpc>
                      </a:pPr>
                      <a:r>
                        <a:rPr lang="en-US" sz="1800">
                          <a:solidFill>
                            <a:srgbClr val="000000"/>
                          </a:solidFill>
                          <a:latin typeface="DM Sans"/>
                          <a:ea typeface="DM Sans"/>
                          <a:cs typeface="DM Sans"/>
                          <a:sym typeface="DM Sans"/>
                        </a:rPr>
                        <a:t>potential accuracy improvement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606986">
                <a:tc>
                  <a:txBody>
                    <a:bodyPr anchor="t" rtlCol="false"/>
                    <a:lstStyle/>
                    <a:p>
                      <a:pPr algn="ctr">
                        <a:lnSpc>
                          <a:spcPts val="2520"/>
                        </a:lnSpc>
                        <a:defRPr/>
                      </a:pPr>
                      <a:r>
                        <a:rPr lang="en-US" sz="1800">
                          <a:solidFill>
                            <a:srgbClr val="000000"/>
                          </a:solidFill>
                          <a:latin typeface="DM Sans"/>
                          <a:ea typeface="DM Sans"/>
                          <a:cs typeface="DM Sans"/>
                          <a:sym typeface="DM Sans"/>
                        </a:rPr>
                        <a:t>Handwritten Text Recognition Using Deep Learning</a:t>
                      </a:r>
                      <a:endParaRPr lang="en-US" sz="1100"/>
                    </a:p>
                    <a:p>
                      <a:pPr algn="ctr">
                        <a:lnSpc>
                          <a:spcPts val="2520"/>
                        </a:lnSpc>
                      </a:pPr>
                      <a:r>
                        <a:rPr lang="en-US" sz="1800">
                          <a:solidFill>
                            <a:srgbClr val="000000"/>
                          </a:solidFill>
                          <a:latin typeface="DM Sans"/>
                          <a:ea typeface="DM Sans"/>
                          <a:cs typeface="DM Sans"/>
                          <a:sym typeface="DM Sans"/>
                        </a:rPr>
                        <a:t>Techniques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L.Navya,</a:t>
                      </a:r>
                      <a:endParaRPr lang="en-US" sz="1100"/>
                    </a:p>
                    <a:p>
                      <a:pPr algn="ctr">
                        <a:lnSpc>
                          <a:spcPts val="2520"/>
                        </a:lnSpc>
                      </a:pPr>
                      <a:r>
                        <a:rPr lang="en-US" sz="1800">
                          <a:solidFill>
                            <a:srgbClr val="000000"/>
                          </a:solidFill>
                          <a:latin typeface="DM Sans"/>
                          <a:ea typeface="DM Sans"/>
                          <a:cs typeface="DM Sans"/>
                          <a:sym typeface="DM Sans"/>
                        </a:rPr>
                        <a:t>MD.Farhan Ali, K.Pavan Sai</a:t>
                      </a:r>
                    </a:p>
                    <a:p>
                      <a:pPr algn="ctr">
                        <a:lnSpc>
                          <a:spcPts val="2520"/>
                        </a:lnSpc>
                      </a:pPr>
                      <a:r>
                        <a:rPr lang="en-US" sz="1800">
                          <a:solidFill>
                            <a:srgbClr val="000000"/>
                          </a:solidFill>
                          <a:latin typeface="DM Sans"/>
                          <a:ea typeface="DM Sans"/>
                          <a:cs typeface="DM Sans"/>
                          <a:sym typeface="DM Sans"/>
                        </a:rPr>
                        <a:t>K.Shyam, Alabazar Ramesh</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1. HTR using deep learning gains attention.</a:t>
                      </a:r>
                      <a:endParaRPr lang="en-US" sz="1100"/>
                    </a:p>
                    <a:p>
                      <a:pPr algn="ctr">
                        <a:lnSpc>
                          <a:spcPts val="2520"/>
                        </a:lnSpc>
                      </a:pPr>
                      <a:r>
                        <a:rPr lang="en-US" sz="1800">
                          <a:solidFill>
                            <a:srgbClr val="000000"/>
                          </a:solidFill>
                          <a:latin typeface="DM Sans"/>
                          <a:ea typeface="DM Sans"/>
                          <a:cs typeface="DM Sans"/>
                          <a:sym typeface="DM Sans"/>
                        </a:rPr>
                        <a:t>2. OCR and HCR enable paperless environment.</a:t>
                      </a:r>
                    </a:p>
                    <a:p>
                      <a:pPr algn="ctr">
                        <a:lnSpc>
                          <a:spcPts val="2520"/>
                        </a:lnSpc>
                      </a:pPr>
                      <a:r>
                        <a:rPr lang="en-US" sz="1800">
                          <a:solidFill>
                            <a:srgbClr val="000000"/>
                          </a:solidFill>
                          <a:latin typeface="DM Sans"/>
                          <a:ea typeface="DM Sans"/>
                          <a:cs typeface="DM Sans"/>
                          <a:sym typeface="DM Sans"/>
                        </a:rPr>
                        <a:t>3. Modules and components of HTR system.</a:t>
                      </a:r>
                    </a:p>
                    <a:p>
                      <a:pPr algn="ctr">
                        <a:lnSpc>
                          <a:spcPts val="2520"/>
                        </a:lnSpc>
                      </a:pPr>
                      <a:r>
                        <a:rPr lang="en-US" sz="1800">
                          <a:solidFill>
                            <a:srgbClr val="000000"/>
                          </a:solidFill>
                          <a:latin typeface="DM Sans"/>
                          <a:ea typeface="DM Sans"/>
                          <a:cs typeface="DM Sans"/>
                          <a:sym typeface="DM Sans"/>
                        </a:rPr>
                        <a:t>4. Improving accuracy with deep learning and techniques like image enhancement.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Methodology description lacking.</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Limited discussion on system limitations.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Insufficient results analysis and comparison.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Lack of validation on real-world datasets.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graphicFrame>
        <p:nvGraphicFramePr>
          <p:cNvPr name="Table 4" id="4"/>
          <p:cNvGraphicFramePr>
            <a:graphicFrameLocks noGrp="true"/>
          </p:cNvGraphicFramePr>
          <p:nvPr/>
        </p:nvGraphicFramePr>
        <p:xfrm>
          <a:off x="529255" y="1028700"/>
          <a:ext cx="17343402" cy="8429625"/>
        </p:xfrm>
        <a:graphic>
          <a:graphicData uri="http://schemas.openxmlformats.org/drawingml/2006/table">
            <a:tbl>
              <a:tblPr/>
              <a:tblGrid>
                <a:gridCol w="3468680"/>
                <a:gridCol w="3468680"/>
                <a:gridCol w="3468680"/>
                <a:gridCol w="3468680"/>
                <a:gridCol w="3468680"/>
              </a:tblGrid>
              <a:tr h="899415">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75725">
                <a:tc>
                  <a:txBody>
                    <a:bodyPr anchor="t" rtlCol="false"/>
                    <a:lstStyle/>
                    <a:p>
                      <a:pPr algn="ctr">
                        <a:lnSpc>
                          <a:spcPts val="2520"/>
                        </a:lnSpc>
                        <a:defRPr/>
                      </a:pPr>
                      <a:r>
                        <a:rPr lang="en-US" sz="1800">
                          <a:solidFill>
                            <a:srgbClr val="000000"/>
                          </a:solidFill>
                          <a:latin typeface="DM Sans"/>
                          <a:ea typeface="DM Sans"/>
                          <a:cs typeface="DM Sans"/>
                          <a:sym typeface="DM Sans"/>
                        </a:rPr>
                        <a:t>Implementing Digital Signature for the Secure</a:t>
                      </a:r>
                      <a:endParaRPr lang="en-US" sz="1100"/>
                    </a:p>
                    <a:p>
                      <a:pPr algn="ctr">
                        <a:lnSpc>
                          <a:spcPts val="2520"/>
                        </a:lnSpc>
                      </a:pPr>
                      <a:r>
                        <a:rPr lang="en-US" sz="1800">
                          <a:solidFill>
                            <a:srgbClr val="000000"/>
                          </a:solidFill>
                          <a:latin typeface="DM Sans"/>
                          <a:ea typeface="DM Sans"/>
                          <a:cs typeface="DM Sans"/>
                          <a:sym typeface="DM Sans"/>
                        </a:rPr>
                        <a:t>Electronic Prescription Using QR-Code Based on</a:t>
                      </a:r>
                    </a:p>
                    <a:p>
                      <a:pPr algn="ctr">
                        <a:lnSpc>
                          <a:spcPts val="2520"/>
                        </a:lnSpc>
                      </a:pPr>
                      <a:r>
                        <a:rPr lang="en-US" sz="1800">
                          <a:solidFill>
                            <a:srgbClr val="000000"/>
                          </a:solidFill>
                          <a:latin typeface="DM Sans"/>
                          <a:ea typeface="DM Sans"/>
                          <a:cs typeface="DM Sans"/>
                          <a:sym typeface="DM Sans"/>
                        </a:rPr>
                        <a:t>Android Smartphone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Mohamad Ali Sadikin, </a:t>
                      </a:r>
                      <a:endParaRPr lang="en-US" sz="1100"/>
                    </a:p>
                    <a:p>
                      <a:pPr algn="ctr">
                        <a:lnSpc>
                          <a:spcPts val="2520"/>
                        </a:lnSpc>
                      </a:pPr>
                      <a:r>
                        <a:rPr lang="en-US" sz="1800">
                          <a:solidFill>
                            <a:srgbClr val="000000"/>
                          </a:solidFill>
                          <a:latin typeface="DM Sans"/>
                          <a:ea typeface="DM Sans"/>
                          <a:cs typeface="DM Sans"/>
                          <a:sym typeface="DM Sans"/>
                        </a:rPr>
                        <a:t>Septia Ulfa Sunaringtyas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Digital signature implementation.</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Proposal of RSA algorithm.</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Aim for secure application.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Testing methodologies employed.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Insufficient method details.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Lack of discussion on challenges.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Absence of empirical evidence.</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Ethical and legal concerns overlooked.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54485">
                <a:tc>
                  <a:txBody>
                    <a:bodyPr anchor="t" rtlCol="false"/>
                    <a:lstStyle/>
                    <a:p>
                      <a:pPr algn="ctr">
                        <a:lnSpc>
                          <a:spcPts val="2520"/>
                        </a:lnSpc>
                        <a:defRPr/>
                      </a:pPr>
                      <a:r>
                        <a:rPr lang="en-US" sz="1800">
                          <a:solidFill>
                            <a:srgbClr val="000000"/>
                          </a:solidFill>
                          <a:latin typeface="DM Sans"/>
                          <a:ea typeface="DM Sans"/>
                          <a:cs typeface="DM Sans"/>
                          <a:sym typeface="DM Sans"/>
                        </a:rPr>
                        <a:t>Learning models for writing better doctor prescriptions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Tingting Xu, Ioannis Ch. Paschalidis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Data-driven optimization for Type 2 diabetes prescriptions.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Potential to enhance prescription policies for other diseases.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Combines regression and classification for policy optimization.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Improves prescription efficacy through data-driven strategies.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Reliance on EHRs raises data privacy concerns.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Limited regression model comparison for treatment prediction.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Challenges with multinomial logistic regression for policy learning.</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Lack of analysis on risks of modifying prescription policies.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49142">
            <a:off x="-1811697" y="8204282"/>
            <a:ext cx="4681903" cy="4554215"/>
          </a:xfrm>
          <a:custGeom>
            <a:avLst/>
            <a:gdLst/>
            <a:ahLst/>
            <a:cxnLst/>
            <a:rect r="r" b="b" t="t" l="l"/>
            <a:pathLst>
              <a:path h="4554215" w="4681903">
                <a:moveTo>
                  <a:pt x="0" y="0"/>
                </a:moveTo>
                <a:lnTo>
                  <a:pt x="4681903" y="0"/>
                </a:lnTo>
                <a:lnTo>
                  <a:pt x="4681903" y="4554215"/>
                </a:lnTo>
                <a:lnTo>
                  <a:pt x="0" y="4554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472299" y="300038"/>
          <a:ext cx="17343402" cy="9686925"/>
        </p:xfrm>
        <a:graphic>
          <a:graphicData uri="http://schemas.openxmlformats.org/drawingml/2006/table">
            <a:tbl>
              <a:tblPr/>
              <a:tblGrid>
                <a:gridCol w="3468680"/>
                <a:gridCol w="1481913"/>
                <a:gridCol w="2367904"/>
                <a:gridCol w="6126653"/>
                <a:gridCol w="3898252"/>
              </a:tblGrid>
              <a:tr h="898885">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36237">
                <a:tc>
                  <a:txBody>
                    <a:bodyPr anchor="t" rtlCol="false"/>
                    <a:lstStyle/>
                    <a:p>
                      <a:pPr algn="ctr">
                        <a:lnSpc>
                          <a:spcPts val="2520"/>
                        </a:lnSpc>
                        <a:defRPr/>
                      </a:pPr>
                      <a:r>
                        <a:rPr lang="en-US" sz="1800">
                          <a:solidFill>
                            <a:srgbClr val="000000"/>
                          </a:solidFill>
                          <a:latin typeface="DM Sans"/>
                          <a:ea typeface="DM Sans"/>
                          <a:cs typeface="DM Sans"/>
                          <a:sym typeface="DM Sans"/>
                        </a:rPr>
                        <a:t>Semi-Supervised Natural Language Processing</a:t>
                      </a:r>
                      <a:endParaRPr lang="en-US" sz="1100"/>
                    </a:p>
                    <a:p>
                      <a:pPr algn="ctr">
                        <a:lnSpc>
                          <a:spcPts val="2520"/>
                        </a:lnSpc>
                      </a:pPr>
                      <a:r>
                        <a:rPr lang="en-US" sz="1800">
                          <a:solidFill>
                            <a:srgbClr val="000000"/>
                          </a:solidFill>
                          <a:latin typeface="DM Sans"/>
                          <a:ea typeface="DM Sans"/>
                          <a:cs typeface="DM Sans"/>
                          <a:sym typeface="DM Sans"/>
                        </a:rPr>
                        <a:t>Approach for Fine-Grained Classification of</a:t>
                      </a:r>
                    </a:p>
                    <a:p>
                      <a:pPr algn="ctr">
                        <a:lnSpc>
                          <a:spcPts val="2520"/>
                        </a:lnSpc>
                      </a:pPr>
                      <a:r>
                        <a:rPr lang="en-US" sz="1800">
                          <a:solidFill>
                            <a:srgbClr val="000000"/>
                          </a:solidFill>
                          <a:latin typeface="DM Sans"/>
                          <a:ea typeface="DM Sans"/>
                          <a:cs typeface="DM Sans"/>
                          <a:sym typeface="DM Sans"/>
                        </a:rPr>
                        <a:t>Medical Reports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Neil Deshmukh</a:t>
                      </a:r>
                      <a:endParaRPr lang="en-US" sz="1100"/>
                    </a:p>
                    <a:p>
                      <a:pPr algn="ctr">
                        <a:lnSpc>
                          <a:spcPts val="2520"/>
                        </a:lnSpc>
                      </a:pPr>
                      <a:r>
                        <a:rPr lang="en-US" sz="1800">
                          <a:solidFill>
                            <a:srgbClr val="000000"/>
                          </a:solidFill>
                          <a:latin typeface="DM Sans"/>
                          <a:ea typeface="DM Sans"/>
                          <a:cs typeface="DM Sans"/>
                          <a:sym typeface="DM Sans"/>
                        </a:rPr>
                        <a:t>Moravian Academy</a:t>
                      </a:r>
                    </a:p>
                    <a:p>
                      <a:pPr algn="ctr">
                        <a:lnSpc>
                          <a:spcPts val="2520"/>
                        </a:lnSpc>
                      </a:pPr>
                      <a:r>
                        <a:rPr lang="en-US" sz="1800">
                          <a:solidFill>
                            <a:srgbClr val="000000"/>
                          </a:solidFill>
                          <a:latin typeface="DM Sans"/>
                          <a:ea typeface="DM Sans"/>
                          <a:cs typeface="DM Sans"/>
                          <a:sym typeface="DM Sans"/>
                        </a:rPr>
                        <a:t>Bethlehem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Semi-supervised NLP for fine-grained medical report classification.</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Uses unsupervised language model for document encodings.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Trained on clinical reports, classifiers on labeled datasets.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Achieves high AUCs (0.98, 0.95, 0.99) for occlusion, stroke, hemorrhage.</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Lacks details on dataset limitations and biases.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Fails to address ethical implications of patient data use.</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No comparison with existing methods or state-of-the-art.</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Does not address model interpretability for medical trust.</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51803">
                <a:tc>
                  <a:txBody>
                    <a:bodyPr anchor="t" rtlCol="false"/>
                    <a:lstStyle/>
                    <a:p>
                      <a:pPr algn="ctr">
                        <a:lnSpc>
                          <a:spcPts val="2520"/>
                        </a:lnSpc>
                        <a:defRPr/>
                      </a:pPr>
                      <a:r>
                        <a:rPr lang="en-US" sz="1800">
                          <a:solidFill>
                            <a:srgbClr val="000000"/>
                          </a:solidFill>
                          <a:latin typeface="DM Sans"/>
                          <a:ea typeface="DM Sans"/>
                          <a:cs typeface="DM Sans"/>
                          <a:sym typeface="DM Sans"/>
                        </a:rPr>
                        <a:t>Handwritten Character Recognition in English: A Survey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Monica Patel1, Shital P. Thakkar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Review of Handwritten Character Recognition (HCR) in English language.</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Discusses HCR system stages: pre-processing, segmentation, feature extraction, classification.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Examines methods: holistic, segmentation-based, recognition-based segmentation with strengths/weaknesses.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Emphasizes feature extraction, classification for accurate recognition in HCR.</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No 100% accuracy achieved; indicates ongoing limitations/challenges.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Limited to English language; excludes other language character recognition.</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Lack of dataset details affects result generalizability.</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Missing comparative analysis of classifiers, features; method limitations not discussed.</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1149142">
            <a:off x="-1868652" y="8362782"/>
            <a:ext cx="4681903" cy="4554215"/>
          </a:xfrm>
          <a:custGeom>
            <a:avLst/>
            <a:gdLst/>
            <a:ahLst/>
            <a:cxnLst/>
            <a:rect r="r" b="b" t="t" l="l"/>
            <a:pathLst>
              <a:path h="4554215" w="4681903">
                <a:moveTo>
                  <a:pt x="0" y="0"/>
                </a:moveTo>
                <a:lnTo>
                  <a:pt x="4681903" y="0"/>
                </a:lnTo>
                <a:lnTo>
                  <a:pt x="4681903" y="4554215"/>
                </a:lnTo>
                <a:lnTo>
                  <a:pt x="0" y="4554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472299" y="2095500"/>
          <a:ext cx="17343402" cy="6096000"/>
        </p:xfrm>
        <a:graphic>
          <a:graphicData uri="http://schemas.openxmlformats.org/drawingml/2006/table">
            <a:tbl>
              <a:tblPr/>
              <a:tblGrid>
                <a:gridCol w="3468680"/>
                <a:gridCol w="3468680"/>
                <a:gridCol w="3468680"/>
                <a:gridCol w="3468680"/>
                <a:gridCol w="3468680"/>
              </a:tblGrid>
              <a:tr h="900981">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DM Sans Bold"/>
                          <a:ea typeface="DM Sans Bold"/>
                          <a:cs typeface="DM Sans Bold"/>
                          <a:sym typeface="DM Sans Bold"/>
                        </a:rPr>
                        <a:t>Gaps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195019">
                <a:tc>
                  <a:txBody>
                    <a:bodyPr anchor="t" rtlCol="false"/>
                    <a:lstStyle/>
                    <a:p>
                      <a:pPr algn="ctr">
                        <a:lnSpc>
                          <a:spcPts val="2520"/>
                        </a:lnSpc>
                        <a:defRPr/>
                      </a:pPr>
                      <a:r>
                        <a:rPr lang="en-US" sz="1800">
                          <a:solidFill>
                            <a:srgbClr val="000000"/>
                          </a:solidFill>
                          <a:latin typeface="DM Sans"/>
                          <a:ea typeface="DM Sans"/>
                          <a:cs typeface="DM Sans"/>
                          <a:sym typeface="DM Sans"/>
                        </a:rPr>
                        <a:t>Quick Response Code: Medication Prescription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ea typeface="DM Sans"/>
                          <a:cs typeface="DM Sans"/>
                          <a:sym typeface="DM Sans"/>
                        </a:rPr>
                        <a:t>Nurul Fatina Yusni,</a:t>
                      </a:r>
                      <a:endParaRPr lang="en-US" sz="1100"/>
                    </a:p>
                    <a:p>
                      <a:pPr algn="ctr">
                        <a:lnSpc>
                          <a:spcPts val="2520"/>
                        </a:lnSpc>
                      </a:pPr>
                      <a:r>
                        <a:rPr lang="en-US" sz="1800">
                          <a:solidFill>
                            <a:srgbClr val="000000"/>
                          </a:solidFill>
                          <a:latin typeface="DM Sans"/>
                          <a:ea typeface="DM Sans"/>
                          <a:cs typeface="DM Sans"/>
                          <a:sym typeface="DM Sans"/>
                        </a:rPr>
                        <a:t>Noreha Che Sidik,</a:t>
                      </a:r>
                    </a:p>
                    <a:p>
                      <a:pPr algn="ctr">
                        <a:lnSpc>
                          <a:spcPts val="2520"/>
                        </a:lnSpc>
                      </a:pPr>
                      <a:r>
                        <a:rPr lang="en-US" sz="1800">
                          <a:solidFill>
                            <a:srgbClr val="000000"/>
                          </a:solidFill>
                          <a:latin typeface="DM Sans"/>
                          <a:ea typeface="DM Sans"/>
                          <a:cs typeface="DM Sans"/>
                          <a:sym typeface="DM Sans"/>
                        </a:rPr>
                        <a:t>Nur Farah Hanani Mohd Zaim</a:t>
                      </a:r>
                    </a:p>
                    <a:p>
                      <a:pPr algn="ctr">
                        <a:lnSpc>
                          <a:spcPts val="2520"/>
                        </a:lnSpc>
                      </a:pPr>
                      <a:r>
                        <a:rPr lang="en-US" sz="1800">
                          <a:solidFill>
                            <a:srgbClr val="000000"/>
                          </a:solidFill>
                          <a:latin typeface="DM Sans"/>
                          <a:ea typeface="DM Sans"/>
                          <a:cs typeface="DM Sans"/>
                          <a:sym typeface="DM Sans"/>
                        </a:rPr>
                        <a:t>Shamsul Jamel Elias,</a:t>
                      </a:r>
                    </a:p>
                    <a:p>
                      <a:pPr algn="ctr">
                        <a:lnSpc>
                          <a:spcPts val="2520"/>
                        </a:lnSpc>
                      </a:pPr>
                      <a:r>
                        <a:rPr lang="en-US" sz="1800">
                          <a:solidFill>
                            <a:srgbClr val="000000"/>
                          </a:solidFill>
                          <a:latin typeface="DM Sans"/>
                          <a:ea typeface="DM Sans"/>
                          <a:cs typeface="DM Sans"/>
                          <a:sym typeface="DM Sans"/>
                        </a:rPr>
                        <a:t>Siti Khairul Niza Sukri,</a:t>
                      </a:r>
                    </a:p>
                    <a:p>
                      <a:pPr algn="ctr">
                        <a:lnSpc>
                          <a:spcPts val="2520"/>
                        </a:lnSpc>
                      </a:pPr>
                      <a:r>
                        <a:rPr lang="en-US" sz="1800">
                          <a:solidFill>
                            <a:srgbClr val="000000"/>
                          </a:solidFill>
                          <a:latin typeface="DM Sans"/>
                          <a:ea typeface="DM Sans"/>
                          <a:cs typeface="DM Sans"/>
                          <a:sym typeface="DM Sans"/>
                        </a:rPr>
                        <a:t>Zanariah Idrus,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Introduces Medication Prescription QR Code for efficient medicine information retrieval.</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Implemented at Universiti Teknologi MARA, Kedah, Malaysia.</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Positive impact on users: efficient info access, reduced paper use.</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Users find MPQRC easy, time-saving, preferred over traditional methods.</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388620" indent="-194310" lvl="1">
                        <a:lnSpc>
                          <a:spcPts val="2520"/>
                        </a:lnSpc>
                        <a:buAutoNum type="arabicPeriod" startAt="1"/>
                        <a:defRPr/>
                      </a:pPr>
                      <a:r>
                        <a:rPr lang="en-US" sz="1800">
                          <a:solidFill>
                            <a:srgbClr val="000000"/>
                          </a:solidFill>
                          <a:latin typeface="DM Sans"/>
                          <a:ea typeface="DM Sans"/>
                          <a:cs typeface="DM Sans"/>
                          <a:sym typeface="DM Sans"/>
                        </a:rPr>
                        <a:t>Small sample size (30 respondents) limits representativeness.</a:t>
                      </a:r>
                      <a:endParaRPr lang="en-US" sz="1100"/>
                    </a:p>
                    <a:p>
                      <a:pPr algn="ctr" marL="388620" indent="-194310" lvl="1">
                        <a:lnSpc>
                          <a:spcPts val="2520"/>
                        </a:lnSpc>
                        <a:buAutoNum type="arabicPeriod" startAt="1"/>
                      </a:pPr>
                      <a:r>
                        <a:rPr lang="en-US" sz="1800">
                          <a:solidFill>
                            <a:srgbClr val="000000"/>
                          </a:solidFill>
                          <a:latin typeface="DM Sans"/>
                          <a:ea typeface="DM Sans"/>
                          <a:cs typeface="DM Sans"/>
                          <a:sym typeface="DM Sans"/>
                        </a:rPr>
                        <a:t>No comparison with other medication information access methods.</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Limited scope to one case study, lacks generalizability.</a:t>
                      </a:r>
                    </a:p>
                    <a:p>
                      <a:pPr algn="ctr" marL="388620" indent="-194310" lvl="1">
                        <a:lnSpc>
                          <a:spcPts val="2520"/>
                        </a:lnSpc>
                        <a:buAutoNum type="arabicPeriod" startAt="1"/>
                      </a:pPr>
                      <a:r>
                        <a:rPr lang="en-US" sz="1800">
                          <a:solidFill>
                            <a:srgbClr val="000000"/>
                          </a:solidFill>
                          <a:latin typeface="DM Sans"/>
                          <a:ea typeface="DM Sans"/>
                          <a:cs typeface="DM Sans"/>
                          <a:sym typeface="DM Sans"/>
                        </a:rPr>
                        <a:t>Short-term maintenance; lacks long-term evaluation for sustainability.</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17387"/>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Freeform 4" id="4"/>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56083" y="395153"/>
            <a:ext cx="14803217" cy="917448"/>
          </a:xfrm>
          <a:prstGeom prst="rect">
            <a:avLst/>
          </a:prstGeom>
        </p:spPr>
        <p:txBody>
          <a:bodyPr anchor="t" rtlCol="false" tIns="0" lIns="0" bIns="0" rIns="0">
            <a:spAutoFit/>
          </a:bodyPr>
          <a:lstStyle/>
          <a:p>
            <a:pPr algn="ctr">
              <a:lnSpc>
                <a:spcPts val="6935"/>
              </a:lnSpc>
            </a:pPr>
            <a:r>
              <a:rPr lang="en-US" b="true" sz="6799" spc="67">
                <a:solidFill>
                  <a:srgbClr val="1C7378"/>
                </a:solidFill>
                <a:latin typeface="Proxima Nova Bold"/>
                <a:ea typeface="Proxima Nova Bold"/>
                <a:cs typeface="Proxima Nova Bold"/>
                <a:sym typeface="Proxima Nova Bold"/>
              </a:rPr>
              <a:t>LITERATURE OUTCOME</a:t>
            </a:r>
          </a:p>
        </p:txBody>
      </p:sp>
      <p:sp>
        <p:nvSpPr>
          <p:cNvPr name="TextBox 6" id="6"/>
          <p:cNvSpPr txBox="true"/>
          <p:nvPr/>
        </p:nvSpPr>
        <p:spPr>
          <a:xfrm rot="0">
            <a:off x="2036565" y="1531118"/>
            <a:ext cx="14214869" cy="8755882"/>
          </a:xfrm>
          <a:prstGeom prst="rect">
            <a:avLst/>
          </a:prstGeom>
        </p:spPr>
        <p:txBody>
          <a:bodyPr anchor="t" rtlCol="false" tIns="0" lIns="0" bIns="0" rIns="0">
            <a:spAutoFit/>
          </a:bodyPr>
          <a:lstStyle/>
          <a:p>
            <a:pPr algn="l">
              <a:lnSpc>
                <a:spcPts val="3634"/>
              </a:lnSpc>
            </a:pPr>
            <a:r>
              <a:rPr lang="en-US" sz="2596">
                <a:solidFill>
                  <a:srgbClr val="1C7378"/>
                </a:solidFill>
                <a:latin typeface="Proxima Nova"/>
                <a:ea typeface="Proxima Nova"/>
                <a:cs typeface="Proxima Nova"/>
                <a:sym typeface="Proxima Nova"/>
              </a:rPr>
              <a:t>1. Handwritten Character Recognition (HCR) and Optical Charact</a:t>
            </a:r>
            <a:r>
              <a:rPr lang="en-US" sz="2596">
                <a:solidFill>
                  <a:srgbClr val="1C7378"/>
                </a:solidFill>
                <a:latin typeface="Proxima Nova"/>
                <a:ea typeface="Proxima Nova"/>
                <a:cs typeface="Proxima Nova"/>
                <a:sym typeface="Proxima Nova"/>
              </a:rPr>
              <a:t>er Reco</a:t>
            </a:r>
            <a:r>
              <a:rPr lang="en-US" sz="2596">
                <a:solidFill>
                  <a:srgbClr val="1C7378"/>
                </a:solidFill>
                <a:latin typeface="Proxima Nova"/>
                <a:ea typeface="Proxima Nova"/>
                <a:cs typeface="Proxima Nova"/>
                <a:sym typeface="Proxima Nova"/>
              </a:rPr>
              <a:t>g</a:t>
            </a:r>
            <a:r>
              <a:rPr lang="en-US" sz="2596">
                <a:solidFill>
                  <a:srgbClr val="1C7378"/>
                </a:solidFill>
                <a:latin typeface="Proxima Nova"/>
                <a:ea typeface="Proxima Nova"/>
                <a:cs typeface="Proxima Nova"/>
                <a:sym typeface="Proxima Nova"/>
              </a:rPr>
              <a:t>ni</a:t>
            </a:r>
            <a:r>
              <a:rPr lang="en-US" sz="2596">
                <a:solidFill>
                  <a:srgbClr val="1C7378"/>
                </a:solidFill>
                <a:latin typeface="Proxima Nova"/>
                <a:ea typeface="Proxima Nova"/>
                <a:cs typeface="Proxima Nova"/>
                <a:sym typeface="Proxima Nova"/>
              </a:rPr>
              <a:t>tion (OCR)</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Hussain and Vanlalru</a:t>
            </a:r>
            <a:r>
              <a:rPr lang="en-US" sz="2596">
                <a:solidFill>
                  <a:srgbClr val="1C7378"/>
                </a:solidFill>
                <a:latin typeface="Proxima Nova"/>
                <a:ea typeface="Proxima Nova"/>
                <a:cs typeface="Proxima Nova"/>
                <a:sym typeface="Proxima Nova"/>
              </a:rPr>
              <a:t>at</a:t>
            </a:r>
            <a:r>
              <a:rPr lang="en-US" sz="2596">
                <a:solidFill>
                  <a:srgbClr val="1C7378"/>
                </a:solidFill>
                <a:latin typeface="Proxima Nova"/>
                <a:ea typeface="Proxima Nova"/>
                <a:cs typeface="Proxima Nova"/>
                <a:sym typeface="Proxima Nova"/>
              </a:rPr>
              <a:t>a</a:t>
            </a:r>
            <a:r>
              <a:rPr lang="en-US" sz="2596">
                <a:solidFill>
                  <a:srgbClr val="1C7378"/>
                </a:solidFill>
                <a:latin typeface="Proxima Nova"/>
                <a:ea typeface="Proxima Nova"/>
                <a:cs typeface="Proxima Nova"/>
                <a:sym typeface="Proxima Nova"/>
              </a:rPr>
              <a:t> </a:t>
            </a:r>
            <a:r>
              <a:rPr lang="en-US" sz="2596">
                <a:solidFill>
                  <a:srgbClr val="1C7378"/>
                </a:solidFill>
                <a:latin typeface="Proxima Nova"/>
                <a:ea typeface="Proxima Nova"/>
                <a:cs typeface="Proxima Nova"/>
                <a:sym typeface="Proxima Nova"/>
              </a:rPr>
              <a:t>(2018) introduced a hybrid </a:t>
            </a:r>
            <a:r>
              <a:rPr lang="en-US" sz="2596">
                <a:solidFill>
                  <a:srgbClr val="1C7378"/>
                </a:solidFill>
                <a:latin typeface="Proxima Nova"/>
                <a:ea typeface="Proxima Nova"/>
                <a:cs typeface="Proxima Nova"/>
                <a:sym typeface="Proxima Nova"/>
              </a:rPr>
              <a:t>a</a:t>
            </a:r>
            <a:r>
              <a:rPr lang="en-US" sz="2596">
                <a:solidFill>
                  <a:srgbClr val="1C7378"/>
                </a:solidFill>
                <a:latin typeface="Proxima Nova"/>
                <a:ea typeface="Proxima Nova"/>
                <a:cs typeface="Proxima Nova"/>
                <a:sym typeface="Proxima Nova"/>
              </a:rPr>
              <a:t>ppr</a:t>
            </a:r>
            <a:r>
              <a:rPr lang="en-US" sz="2596">
                <a:solidFill>
                  <a:srgbClr val="1C7378"/>
                </a:solidFill>
                <a:latin typeface="Proxima Nova"/>
                <a:ea typeface="Proxima Nova"/>
                <a:cs typeface="Proxima Nova"/>
                <a:sym typeface="Proxima Nova"/>
              </a:rPr>
              <a:t>o</a:t>
            </a:r>
            <a:r>
              <a:rPr lang="en-US" sz="2596">
                <a:solidFill>
                  <a:srgbClr val="1C7378"/>
                </a:solidFill>
                <a:latin typeface="Proxima Nova"/>
                <a:ea typeface="Proxima Nova"/>
                <a:cs typeface="Proxima Nova"/>
                <a:sym typeface="Proxima Nova"/>
              </a:rPr>
              <a:t>ach for handwritten cha</a:t>
            </a:r>
            <a:r>
              <a:rPr lang="en-US" sz="2596">
                <a:solidFill>
                  <a:srgbClr val="1C7378"/>
                </a:solidFill>
                <a:latin typeface="Proxima Nova"/>
                <a:ea typeface="Proxima Nova"/>
                <a:cs typeface="Proxima Nova"/>
                <a:sym typeface="Proxima Nova"/>
              </a:rPr>
              <a:t>r</a:t>
            </a:r>
            <a:r>
              <a:rPr lang="en-US" sz="2596">
                <a:solidFill>
                  <a:srgbClr val="1C7378"/>
                </a:solidFill>
                <a:latin typeface="Proxima Nova"/>
                <a:ea typeface="Proxima Nova"/>
                <a:cs typeface="Proxima Nova"/>
                <a:sym typeface="Proxima Nova"/>
              </a:rPr>
              <a:t>act</a:t>
            </a:r>
            <a:r>
              <a:rPr lang="en-US" sz="2596">
                <a:solidFill>
                  <a:srgbClr val="1C7378"/>
                </a:solidFill>
                <a:latin typeface="Proxima Nova"/>
                <a:ea typeface="Proxima Nova"/>
                <a:cs typeface="Proxima Nova"/>
                <a:sym typeface="Proxima Nova"/>
              </a:rPr>
              <a:t>er</a:t>
            </a:r>
            <a:r>
              <a:rPr lang="en-US" sz="2596">
                <a:solidFill>
                  <a:srgbClr val="1C7378"/>
                </a:solidFill>
                <a:latin typeface="Proxima Nova"/>
                <a:ea typeface="Proxima Nova"/>
                <a:cs typeface="Proxima Nova"/>
                <a:sym typeface="Proxima Nova"/>
              </a:rPr>
              <a:t> recognition in Mizo using a</a:t>
            </a:r>
            <a:r>
              <a:rPr lang="en-US" sz="2596">
                <a:solidFill>
                  <a:srgbClr val="1C7378"/>
                </a:solidFill>
                <a:latin typeface="Proxima Nova"/>
                <a:ea typeface="Proxima Nova"/>
                <a:cs typeface="Proxima Nova"/>
                <a:sym typeface="Proxima Nova"/>
              </a:rPr>
              <a:t>rtif</a:t>
            </a:r>
            <a:r>
              <a:rPr lang="en-US" sz="2596">
                <a:solidFill>
                  <a:srgbClr val="1C7378"/>
                </a:solidFill>
                <a:latin typeface="Proxima Nova"/>
                <a:ea typeface="Proxima Nova"/>
                <a:cs typeface="Proxima Nova"/>
                <a:sym typeface="Proxima Nova"/>
              </a:rPr>
              <a:t>ici</a:t>
            </a:r>
            <a:r>
              <a:rPr lang="en-US" sz="2596">
                <a:solidFill>
                  <a:srgbClr val="1C7378"/>
                </a:solidFill>
                <a:latin typeface="Proxima Nova"/>
                <a:ea typeface="Proxima Nova"/>
                <a:cs typeface="Proxima Nova"/>
                <a:sym typeface="Proxima Nova"/>
              </a:rPr>
              <a:t>al </a:t>
            </a:r>
            <a:r>
              <a:rPr lang="en-US" sz="2596">
                <a:solidFill>
                  <a:srgbClr val="1C7378"/>
                </a:solidFill>
                <a:latin typeface="Proxima Nova"/>
                <a:ea typeface="Proxima Nova"/>
                <a:cs typeface="Proxima Nova"/>
                <a:sym typeface="Proxima Nova"/>
              </a:rPr>
              <a:t>neural networks, highlighting</a:t>
            </a:r>
            <a:r>
              <a:rPr lang="en-US" sz="2596">
                <a:solidFill>
                  <a:srgbClr val="1C7378"/>
                </a:solidFill>
                <a:latin typeface="Proxima Nova"/>
                <a:ea typeface="Proxima Nova"/>
                <a:cs typeface="Proxima Nova"/>
                <a:sym typeface="Proxima Nova"/>
              </a:rPr>
              <a:t> t</a:t>
            </a:r>
            <a:r>
              <a:rPr lang="en-US" sz="2596">
                <a:solidFill>
                  <a:srgbClr val="1C7378"/>
                </a:solidFill>
                <a:latin typeface="Proxima Nova"/>
                <a:ea typeface="Proxima Nova"/>
                <a:cs typeface="Proxima Nova"/>
                <a:sym typeface="Proxima Nova"/>
              </a:rPr>
              <a:t>h</a:t>
            </a:r>
            <a:r>
              <a:rPr lang="en-US" sz="2596">
                <a:solidFill>
                  <a:srgbClr val="1C7378"/>
                </a:solidFill>
                <a:latin typeface="Proxima Nova"/>
                <a:ea typeface="Proxima Nova"/>
                <a:cs typeface="Proxima Nova"/>
                <a:sym typeface="Proxima Nova"/>
              </a:rPr>
              <a:t>e </a:t>
            </a:r>
            <a:r>
              <a:rPr lang="en-US" sz="2596">
                <a:solidFill>
                  <a:srgbClr val="1C7378"/>
                </a:solidFill>
                <a:latin typeface="Proxima Nova"/>
                <a:ea typeface="Proxima Nova"/>
                <a:cs typeface="Proxima Nova"/>
                <a:sym typeface="Proxima Nova"/>
              </a:rPr>
              <a:t>importance of combi</a:t>
            </a:r>
            <a:r>
              <a:rPr lang="en-US" sz="2596">
                <a:solidFill>
                  <a:srgbClr val="1C7378"/>
                </a:solidFill>
                <a:latin typeface="Proxima Nova"/>
                <a:ea typeface="Proxima Nova"/>
                <a:cs typeface="Proxima Nova"/>
                <a:sym typeface="Proxima Nova"/>
              </a:rPr>
              <a:t>ning </a:t>
            </a:r>
            <a:r>
              <a:rPr lang="en-US" sz="2596">
                <a:solidFill>
                  <a:srgbClr val="1C7378"/>
                </a:solidFill>
                <a:latin typeface="Proxima Nova"/>
                <a:ea typeface="Proxima Nova"/>
                <a:cs typeface="Proxima Nova"/>
                <a:sym typeface="Proxima Nova"/>
              </a:rPr>
              <a:t>methodologies for accura</a:t>
            </a:r>
            <a:r>
              <a:rPr lang="en-US" sz="2596">
                <a:solidFill>
                  <a:srgbClr val="1C7378"/>
                </a:solidFill>
                <a:latin typeface="Proxima Nova"/>
                <a:ea typeface="Proxima Nova"/>
                <a:cs typeface="Proxima Nova"/>
                <a:sym typeface="Proxima Nova"/>
              </a:rPr>
              <a:t>t</a:t>
            </a:r>
            <a:r>
              <a:rPr lang="en-US" sz="2596">
                <a:solidFill>
                  <a:srgbClr val="1C7378"/>
                </a:solidFill>
                <a:latin typeface="Proxima Nova"/>
                <a:ea typeface="Proxima Nova"/>
                <a:cs typeface="Proxima Nova"/>
                <a:sym typeface="Proxima Nova"/>
              </a:rPr>
              <a:t>e</a:t>
            </a:r>
            <a:r>
              <a:rPr lang="en-US" sz="2596">
                <a:solidFill>
                  <a:srgbClr val="1C7378"/>
                </a:solidFill>
                <a:latin typeface="Proxima Nova"/>
                <a:ea typeface="Proxima Nova"/>
                <a:cs typeface="Proxima Nova"/>
                <a:sym typeface="Proxima Nova"/>
              </a:rPr>
              <a:t> </a:t>
            </a:r>
            <a:r>
              <a:rPr lang="en-US" sz="2596">
                <a:solidFill>
                  <a:srgbClr val="1C7378"/>
                </a:solidFill>
                <a:latin typeface="Proxima Nova"/>
                <a:ea typeface="Proxima Nova"/>
                <a:cs typeface="Proxima Nova"/>
                <a:sym typeface="Proxima Nova"/>
              </a:rPr>
              <a:t>HCR.</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M</a:t>
            </a:r>
            <a:r>
              <a:rPr lang="en-US" sz="2596">
                <a:solidFill>
                  <a:srgbClr val="1C7378"/>
                </a:solidFill>
                <a:latin typeface="Proxima Nova"/>
                <a:ea typeface="Proxima Nova"/>
                <a:cs typeface="Proxima Nova"/>
                <a:sym typeface="Proxima Nova"/>
              </a:rPr>
              <a:t>e</a:t>
            </a:r>
            <a:r>
              <a:rPr lang="en-US" sz="2596">
                <a:solidFill>
                  <a:srgbClr val="1C7378"/>
                </a:solidFill>
                <a:latin typeface="Proxima Nova"/>
                <a:ea typeface="Proxima Nova"/>
                <a:cs typeface="Proxima Nova"/>
                <a:sym typeface="Proxima Nova"/>
              </a:rPr>
              <a:t>m</a:t>
            </a:r>
            <a:r>
              <a:rPr lang="en-US" sz="2596">
                <a:solidFill>
                  <a:srgbClr val="1C7378"/>
                </a:solidFill>
                <a:latin typeface="Proxima Nova"/>
                <a:ea typeface="Proxima Nova"/>
                <a:cs typeface="Proxima Nova"/>
                <a:sym typeface="Proxima Nova"/>
              </a:rPr>
              <a:t>on</a:t>
            </a:r>
            <a:r>
              <a:rPr lang="en-US" sz="2596">
                <a:solidFill>
                  <a:srgbClr val="1C7378"/>
                </a:solidFill>
                <a:latin typeface="Proxima Nova"/>
                <a:ea typeface="Proxima Nova"/>
                <a:cs typeface="Proxima Nova"/>
                <a:sym typeface="Proxima Nova"/>
              </a:rPr>
              <a:t> et al. (2020) conducted a syste</a:t>
            </a:r>
            <a:r>
              <a:rPr lang="en-US" sz="2596">
                <a:solidFill>
                  <a:srgbClr val="1C7378"/>
                </a:solidFill>
                <a:latin typeface="Proxima Nova"/>
                <a:ea typeface="Proxima Nova"/>
                <a:cs typeface="Proxima Nova"/>
                <a:sym typeface="Proxima Nova"/>
              </a:rPr>
              <a:t>mati</a:t>
            </a:r>
            <a:r>
              <a:rPr lang="en-US" sz="2596">
                <a:solidFill>
                  <a:srgbClr val="1C7378"/>
                </a:solidFill>
                <a:latin typeface="Proxima Nova"/>
                <a:ea typeface="Proxima Nova"/>
                <a:cs typeface="Proxima Nova"/>
                <a:sym typeface="Proxima Nova"/>
              </a:rPr>
              <a:t>c literature review on handwr</a:t>
            </a:r>
            <a:r>
              <a:rPr lang="en-US" sz="2596">
                <a:solidFill>
                  <a:srgbClr val="1C7378"/>
                </a:solidFill>
                <a:latin typeface="Proxima Nova"/>
                <a:ea typeface="Proxima Nova"/>
                <a:cs typeface="Proxima Nova"/>
                <a:sym typeface="Proxima Nova"/>
              </a:rPr>
              <a:t>itt</a:t>
            </a:r>
            <a:r>
              <a:rPr lang="en-US" sz="2596">
                <a:solidFill>
                  <a:srgbClr val="1C7378"/>
                </a:solidFill>
                <a:latin typeface="Proxima Nova"/>
                <a:ea typeface="Proxima Nova"/>
                <a:cs typeface="Proxima Nova"/>
                <a:sym typeface="Proxima Nova"/>
              </a:rPr>
              <a:t>en OCR systems, emphasizing advancements in preprocessing, feature extraction, and classification techniques.</a:t>
            </a:r>
          </a:p>
          <a:p>
            <a:pPr algn="l">
              <a:lnSpc>
                <a:spcPts val="3634"/>
              </a:lnSpc>
            </a:pPr>
            <a:r>
              <a:rPr lang="en-US" sz="2596">
                <a:solidFill>
                  <a:srgbClr val="1C7378"/>
                </a:solidFill>
                <a:latin typeface="Proxima Nova"/>
                <a:ea typeface="Proxima Nova"/>
                <a:cs typeface="Proxima Nova"/>
                <a:sym typeface="Proxima Nova"/>
              </a:rPr>
              <a:t>2. Disease Risk Prediction and Diagnosis</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Ambekar and Phalnikar (2018) demonstrated the application of convolutional neural networks (CNNs) for predicting disease risks, showing the potential of deep learning in medical diagnostics.</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Stirenko and Kochura (2018) applied deep learning with segmentation and augmentation techniques for tuberculosis diagnosis using chest X-rays, showcasing the effectiveness of automated image analysis in healthcare.</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Fuse et al. (2018) explored MRI-based shape analysis for detecting Alzheimer's disease, demonstrating the integration of imaging and shape recognition for early diagnosis.</a:t>
            </a:r>
          </a:p>
          <a:p>
            <a:pPr algn="l">
              <a:lnSpc>
                <a:spcPts val="3634"/>
              </a:lnSpc>
            </a:pPr>
            <a:r>
              <a:rPr lang="en-US" sz="2596">
                <a:solidFill>
                  <a:srgbClr val="1C7378"/>
                </a:solidFill>
                <a:latin typeface="Proxima Nova"/>
                <a:ea typeface="Proxima Nova"/>
                <a:cs typeface="Proxima Nova"/>
                <a:sym typeface="Proxima Nova"/>
              </a:rPr>
              <a:t> enabling efficient and error-free prescription management.</a:t>
            </a:r>
          </a:p>
          <a:p>
            <a:pPr algn="l" marL="560526" indent="-280263" lvl="1">
              <a:lnSpc>
                <a:spcPts val="3634"/>
              </a:lnSpc>
              <a:buFont typeface="Arial"/>
              <a:buChar char="•"/>
            </a:pPr>
            <a:r>
              <a:rPr lang="en-US" sz="2596">
                <a:solidFill>
                  <a:srgbClr val="1C7378"/>
                </a:solidFill>
                <a:latin typeface="Proxima Nova"/>
                <a:ea typeface="Proxima Nova"/>
                <a:cs typeface="Proxima Nova"/>
                <a:sym typeface="Proxima Nova"/>
              </a:rPr>
              <a:t>Sadikin and Sunaringtyas (2016) developed a secure electronic prescription system with digital signatures and QR codes, improving data security in healthcare transactions.</a:t>
            </a:r>
          </a:p>
          <a:p>
            <a:pPr algn="l">
              <a:lnSpc>
                <a:spcPts val="2219"/>
              </a:lnSpc>
            </a:pPr>
          </a:p>
          <a:p>
            <a:pPr algn="l">
              <a:lnSpc>
                <a:spcPts val="2219"/>
              </a:lnSpc>
            </a:pPr>
          </a:p>
        </p:txBody>
      </p:sp>
      <p:sp>
        <p:nvSpPr>
          <p:cNvPr name="Freeform 7" id="7"/>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0224899" y="628415"/>
            <a:ext cx="6364003" cy="9186881"/>
          </a:xfrm>
          <a:custGeom>
            <a:avLst/>
            <a:gdLst/>
            <a:ahLst/>
            <a:cxnLst/>
            <a:rect r="r" b="b" t="t" l="l"/>
            <a:pathLst>
              <a:path h="9186881" w="6364003">
                <a:moveTo>
                  <a:pt x="6364003" y="0"/>
                </a:moveTo>
                <a:lnTo>
                  <a:pt x="0" y="0"/>
                </a:lnTo>
                <a:lnTo>
                  <a:pt x="0" y="9186881"/>
                </a:lnTo>
                <a:lnTo>
                  <a:pt x="6364003" y="9186881"/>
                </a:lnTo>
                <a:lnTo>
                  <a:pt x="636400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2149"/>
            <a:ext cx="9851465" cy="10648009"/>
            <a:chOff x="0" y="0"/>
            <a:chExt cx="4270789" cy="4616105"/>
          </a:xfrm>
        </p:grpSpPr>
        <p:sp>
          <p:nvSpPr>
            <p:cNvPr name="Freeform 4" id="4"/>
            <p:cNvSpPr/>
            <p:nvPr/>
          </p:nvSpPr>
          <p:spPr>
            <a:xfrm flipH="false" flipV="false" rot="0">
              <a:off x="0" y="0"/>
              <a:ext cx="4270789" cy="4616105"/>
            </a:xfrm>
            <a:custGeom>
              <a:avLst/>
              <a:gdLst/>
              <a:ahLst/>
              <a:cxnLst/>
              <a:rect r="r" b="b" t="t" l="l"/>
              <a:pathLst>
                <a:path h="4616105" w="4270789">
                  <a:moveTo>
                    <a:pt x="0" y="0"/>
                  </a:moveTo>
                  <a:lnTo>
                    <a:pt x="4270789" y="0"/>
                  </a:lnTo>
                  <a:lnTo>
                    <a:pt x="4270789" y="4616105"/>
                  </a:lnTo>
                  <a:lnTo>
                    <a:pt x="0" y="4616105"/>
                  </a:lnTo>
                  <a:close/>
                </a:path>
              </a:pathLst>
            </a:custGeom>
            <a:solidFill>
              <a:srgbClr val="CAE7E4"/>
            </a:solidFill>
          </p:spPr>
        </p:sp>
      </p:grpSp>
      <p:sp>
        <p:nvSpPr>
          <p:cNvPr name="TextBox 5" id="5"/>
          <p:cNvSpPr txBox="true"/>
          <p:nvPr/>
        </p:nvSpPr>
        <p:spPr>
          <a:xfrm rot="0">
            <a:off x="660645" y="483552"/>
            <a:ext cx="8335786" cy="1061720"/>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CONTENTS</a:t>
            </a:r>
          </a:p>
        </p:txBody>
      </p:sp>
      <p:sp>
        <p:nvSpPr>
          <p:cNvPr name="Freeform 6" id="6"/>
          <p:cNvSpPr/>
          <p:nvPr/>
        </p:nvSpPr>
        <p:spPr>
          <a:xfrm flipH="false" flipV="false" rot="8245086">
            <a:off x="16504259" y="-2151092"/>
            <a:ext cx="4857299" cy="4724827"/>
          </a:xfrm>
          <a:custGeom>
            <a:avLst/>
            <a:gdLst/>
            <a:ahLst/>
            <a:cxnLst/>
            <a:rect r="r" b="b" t="t" l="l"/>
            <a:pathLst>
              <a:path h="4724827" w="4857299">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720299" y="8394107"/>
            <a:ext cx="4761888" cy="4580071"/>
          </a:xfrm>
          <a:custGeom>
            <a:avLst/>
            <a:gdLst/>
            <a:ahLst/>
            <a:cxnLst/>
            <a:rect r="r" b="b" t="t" l="l"/>
            <a:pathLst>
              <a:path h="4580071" w="4761888">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60645" y="2893966"/>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Case Study</a:t>
            </a:r>
          </a:p>
        </p:txBody>
      </p:sp>
      <p:sp>
        <p:nvSpPr>
          <p:cNvPr name="TextBox 9" id="9"/>
          <p:cNvSpPr txBox="true"/>
          <p:nvPr/>
        </p:nvSpPr>
        <p:spPr>
          <a:xfrm rot="0">
            <a:off x="660645" y="3671708"/>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Problem Statement</a:t>
            </a:r>
          </a:p>
        </p:txBody>
      </p:sp>
      <p:sp>
        <p:nvSpPr>
          <p:cNvPr name="TextBox 10" id="10"/>
          <p:cNvSpPr txBox="true"/>
          <p:nvPr/>
        </p:nvSpPr>
        <p:spPr>
          <a:xfrm rot="0">
            <a:off x="660645" y="4451488"/>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Scope of the Project</a:t>
            </a:r>
          </a:p>
        </p:txBody>
      </p:sp>
      <p:sp>
        <p:nvSpPr>
          <p:cNvPr name="TextBox 11" id="11"/>
          <p:cNvSpPr txBox="true"/>
          <p:nvPr/>
        </p:nvSpPr>
        <p:spPr>
          <a:xfrm rot="0">
            <a:off x="660645" y="5231269"/>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Objectives of the Project</a:t>
            </a:r>
          </a:p>
        </p:txBody>
      </p:sp>
      <p:sp>
        <p:nvSpPr>
          <p:cNvPr name="TextBox 12" id="12"/>
          <p:cNvSpPr txBox="true"/>
          <p:nvPr/>
        </p:nvSpPr>
        <p:spPr>
          <a:xfrm rot="0">
            <a:off x="660645" y="6011049"/>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Literature Survey</a:t>
            </a:r>
          </a:p>
        </p:txBody>
      </p:sp>
      <p:sp>
        <p:nvSpPr>
          <p:cNvPr name="TextBox 13" id="13"/>
          <p:cNvSpPr txBox="true"/>
          <p:nvPr/>
        </p:nvSpPr>
        <p:spPr>
          <a:xfrm rot="0">
            <a:off x="660645" y="6790829"/>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Flowchart of Application</a:t>
            </a:r>
          </a:p>
        </p:txBody>
      </p:sp>
      <p:sp>
        <p:nvSpPr>
          <p:cNvPr name="TextBox 14" id="14"/>
          <p:cNvSpPr txBox="true"/>
          <p:nvPr/>
        </p:nvSpPr>
        <p:spPr>
          <a:xfrm rot="0">
            <a:off x="660645" y="7570609"/>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strike="noStrike" u="none">
                <a:solidFill>
                  <a:srgbClr val="1C7378"/>
                </a:solidFill>
                <a:latin typeface="Proxima Nova"/>
                <a:ea typeface="Proxima Nova"/>
                <a:cs typeface="Proxima Nova"/>
                <a:sym typeface="Proxima Nova"/>
              </a:rPr>
              <a:t>System Design</a:t>
            </a:r>
          </a:p>
        </p:txBody>
      </p:sp>
      <p:sp>
        <p:nvSpPr>
          <p:cNvPr name="TextBox 15" id="15"/>
          <p:cNvSpPr txBox="true"/>
          <p:nvPr/>
        </p:nvSpPr>
        <p:spPr>
          <a:xfrm rot="0">
            <a:off x="660645" y="8350389"/>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1C7378"/>
                </a:solidFill>
                <a:latin typeface="Proxima Nova"/>
                <a:ea typeface="Proxima Nova"/>
                <a:cs typeface="Proxima Nova"/>
                <a:sym typeface="Proxima Nova"/>
              </a:rPr>
              <a:t>Implementation</a:t>
            </a:r>
          </a:p>
        </p:txBody>
      </p:sp>
      <p:sp>
        <p:nvSpPr>
          <p:cNvPr name="TextBox 16" id="16"/>
          <p:cNvSpPr txBox="true"/>
          <p:nvPr/>
        </p:nvSpPr>
        <p:spPr>
          <a:xfrm rot="0">
            <a:off x="660645" y="2114186"/>
            <a:ext cx="7958219" cy="64643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1C7378"/>
                </a:solidFill>
                <a:latin typeface="Proxima Nova"/>
                <a:ea typeface="Proxima Nova"/>
                <a:cs typeface="Proxima Nova"/>
                <a:sym typeface="Proxima Nova"/>
              </a:rPr>
              <a:t>Doctor’s Point of 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17387"/>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Freeform 4" id="4"/>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56083" y="395153"/>
            <a:ext cx="14803217" cy="917448"/>
          </a:xfrm>
          <a:prstGeom prst="rect">
            <a:avLst/>
          </a:prstGeom>
        </p:spPr>
        <p:txBody>
          <a:bodyPr anchor="t" rtlCol="false" tIns="0" lIns="0" bIns="0" rIns="0">
            <a:spAutoFit/>
          </a:bodyPr>
          <a:lstStyle/>
          <a:p>
            <a:pPr algn="ctr">
              <a:lnSpc>
                <a:spcPts val="6935"/>
              </a:lnSpc>
            </a:pPr>
            <a:r>
              <a:rPr lang="en-US" b="true" sz="6799" spc="67">
                <a:solidFill>
                  <a:srgbClr val="1C7378"/>
                </a:solidFill>
                <a:latin typeface="Proxima Nova Bold"/>
                <a:ea typeface="Proxima Nova Bold"/>
                <a:cs typeface="Proxima Nova Bold"/>
                <a:sym typeface="Proxima Nova Bold"/>
              </a:rPr>
              <a:t>LITERATURE OUTCOME</a:t>
            </a:r>
          </a:p>
        </p:txBody>
      </p:sp>
      <p:sp>
        <p:nvSpPr>
          <p:cNvPr name="TextBox 6" id="6"/>
          <p:cNvSpPr txBox="true"/>
          <p:nvPr/>
        </p:nvSpPr>
        <p:spPr>
          <a:xfrm rot="0">
            <a:off x="1519354" y="1526166"/>
            <a:ext cx="15470647" cy="9029050"/>
          </a:xfrm>
          <a:prstGeom prst="rect">
            <a:avLst/>
          </a:prstGeom>
        </p:spPr>
        <p:txBody>
          <a:bodyPr anchor="t" rtlCol="false" tIns="0" lIns="0" bIns="0" rIns="0">
            <a:spAutoFit/>
          </a:bodyPr>
          <a:lstStyle/>
          <a:p>
            <a:pPr algn="l">
              <a:lnSpc>
                <a:spcPts val="3955"/>
              </a:lnSpc>
            </a:pPr>
            <a:r>
              <a:rPr lang="en-US" sz="2825">
                <a:solidFill>
                  <a:srgbClr val="1C7378"/>
                </a:solidFill>
                <a:latin typeface="Proxima Nova"/>
                <a:ea typeface="Proxima Nova"/>
                <a:cs typeface="Proxima Nova"/>
                <a:sym typeface="Proxima Nova"/>
              </a:rPr>
              <a:t>3. Natural Language Processing in Healthcare</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Deshmukh (2019) proposed a semi-supervised NLP approach for classifying medical reports, providing insights into fine-grained analysis and information retrieval in the healthcare domain.</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Shen et al. (2015) presented a biomedical query generator (BmQGen), aiding knowledge discovery through precise query formulation in biomedical contexts.</a:t>
            </a:r>
          </a:p>
          <a:p>
            <a:pPr algn="l">
              <a:lnSpc>
                <a:spcPts val="3955"/>
              </a:lnSpc>
            </a:pPr>
            <a:r>
              <a:rPr lang="en-US" sz="2825">
                <a:solidFill>
                  <a:srgbClr val="1C7378"/>
                </a:solidFill>
                <a:latin typeface="Proxima Nova"/>
                <a:ea typeface="Proxima Nova"/>
                <a:cs typeface="Proxima Nova"/>
                <a:sym typeface="Proxima Nova"/>
              </a:rPr>
              <a:t>4. Multimodal and Multilingual Models</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The Gemini Team (2024) and Meta (2024) introduced advanced multimodal and multilingual models (e.g., Gemini and SeamlessM4T) that facilitate cross-lingual understanding and integration of text, image, and other modalities for diverse applications.</a:t>
            </a:r>
          </a:p>
          <a:p>
            <a:pPr algn="l">
              <a:lnSpc>
                <a:spcPts val="3955"/>
              </a:lnSpc>
            </a:pPr>
            <a:r>
              <a:rPr lang="en-US" sz="2825">
                <a:solidFill>
                  <a:srgbClr val="1C7378"/>
                </a:solidFill>
                <a:latin typeface="Proxima Nova"/>
                <a:ea typeface="Proxima Nova"/>
                <a:cs typeface="Proxima Nova"/>
                <a:sym typeface="Proxima Nova"/>
              </a:rPr>
              <a:t>5. Document and Layout Analysis</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Yiheng Xu et al. (2019) proposed LayoutLM, a pre-trained model for document image understanding that combines text and layout features, enhancing OCR and document analysis.</a:t>
            </a:r>
          </a:p>
          <a:p>
            <a:pPr algn="l">
              <a:lnSpc>
                <a:spcPts val="3955"/>
              </a:lnSpc>
            </a:pPr>
            <a:r>
              <a:rPr lang="en-US" sz="2825">
                <a:solidFill>
                  <a:srgbClr val="1C7378"/>
                </a:solidFill>
                <a:latin typeface="Proxima Nova"/>
                <a:ea typeface="Proxima Nova"/>
                <a:cs typeface="Proxima Nova"/>
                <a:sym typeface="Proxima Nova"/>
              </a:rPr>
              <a:t>6. QR-Code Based Applications in Healthcare</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Yusni et al. (2020) implemented a QR-code-based system for medication prescriptions, enabling efficient and error-free prescription management.</a:t>
            </a:r>
          </a:p>
          <a:p>
            <a:pPr algn="l" marL="610044" indent="-305022" lvl="1">
              <a:lnSpc>
                <a:spcPts val="3955"/>
              </a:lnSpc>
              <a:buFont typeface="Arial"/>
              <a:buChar char="•"/>
            </a:pPr>
            <a:r>
              <a:rPr lang="en-US" sz="2825">
                <a:solidFill>
                  <a:srgbClr val="1C7378"/>
                </a:solidFill>
                <a:latin typeface="Proxima Nova"/>
                <a:ea typeface="Proxima Nova"/>
                <a:cs typeface="Proxima Nova"/>
                <a:sym typeface="Proxima Nova"/>
              </a:rPr>
              <a:t>Sadikin and Sunaringtyas (2016) developed a secure electronic prescription system with digital signatures and QR codes, improving data security in healthcare transactions.</a:t>
            </a:r>
          </a:p>
          <a:p>
            <a:pPr algn="l">
              <a:lnSpc>
                <a:spcPts val="2415"/>
              </a:lnSpc>
            </a:pPr>
          </a:p>
          <a:p>
            <a:pPr algn="l">
              <a:lnSpc>
                <a:spcPts val="2415"/>
              </a:lnSpc>
            </a:pPr>
          </a:p>
        </p:txBody>
      </p:sp>
      <p:sp>
        <p:nvSpPr>
          <p:cNvPr name="Freeform 7" id="7"/>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18537929" cy="10675779"/>
            <a:chOff x="0" y="0"/>
            <a:chExt cx="8036529" cy="4628144"/>
          </a:xfrm>
        </p:grpSpPr>
        <p:sp>
          <p:nvSpPr>
            <p:cNvPr name="Freeform 3" id="3"/>
            <p:cNvSpPr/>
            <p:nvPr/>
          </p:nvSpPr>
          <p:spPr>
            <a:xfrm flipH="false" flipV="false" rot="0">
              <a:off x="0" y="0"/>
              <a:ext cx="8036529" cy="4628144"/>
            </a:xfrm>
            <a:custGeom>
              <a:avLst/>
              <a:gdLst/>
              <a:ahLst/>
              <a:cxnLst/>
              <a:rect r="r" b="b" t="t" l="l"/>
              <a:pathLst>
                <a:path h="4628144" w="8036529">
                  <a:moveTo>
                    <a:pt x="0" y="0"/>
                  </a:moveTo>
                  <a:lnTo>
                    <a:pt x="8036529" y="0"/>
                  </a:lnTo>
                  <a:lnTo>
                    <a:pt x="8036529" y="4628144"/>
                  </a:lnTo>
                  <a:lnTo>
                    <a:pt x="0" y="4628144"/>
                  </a:lnTo>
                  <a:close/>
                </a:path>
              </a:pathLst>
            </a:custGeom>
            <a:solidFill>
              <a:srgbClr val="CAE7E4"/>
            </a:solidFill>
          </p:spPr>
        </p:sp>
      </p:grpSp>
      <p:sp>
        <p:nvSpPr>
          <p:cNvPr name="Freeform 4" id="4"/>
          <p:cNvSpPr/>
          <p:nvPr/>
        </p:nvSpPr>
        <p:spPr>
          <a:xfrm flipH="false" flipV="false" rot="-5944739">
            <a:off x="16057716" y="-2580880"/>
            <a:ext cx="4460568" cy="4772981"/>
          </a:xfrm>
          <a:custGeom>
            <a:avLst/>
            <a:gdLst/>
            <a:ahLst/>
            <a:cxnLst/>
            <a:rect r="r" b="b" t="t" l="l"/>
            <a:pathLst>
              <a:path h="4772981" w="4460568">
                <a:moveTo>
                  <a:pt x="0" y="0"/>
                </a:moveTo>
                <a:lnTo>
                  <a:pt x="4460568" y="0"/>
                </a:lnTo>
                <a:lnTo>
                  <a:pt x="4460568" y="4772981"/>
                </a:lnTo>
                <a:lnTo>
                  <a:pt x="0" y="4772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6473807"/>
            <a:ext cx="18288000" cy="3162300"/>
          </a:xfrm>
          <a:custGeom>
            <a:avLst/>
            <a:gdLst/>
            <a:ahLst/>
            <a:cxnLst/>
            <a:rect r="r" b="b" t="t" l="l"/>
            <a:pathLst>
              <a:path h="3162300" w="18288000">
                <a:moveTo>
                  <a:pt x="0" y="0"/>
                </a:moveTo>
                <a:lnTo>
                  <a:pt x="18288000" y="0"/>
                </a:lnTo>
                <a:lnTo>
                  <a:pt x="18288000" y="3162300"/>
                </a:lnTo>
                <a:lnTo>
                  <a:pt x="0" y="3162300"/>
                </a:lnTo>
                <a:lnTo>
                  <a:pt x="0" y="0"/>
                </a:lnTo>
                <a:close/>
              </a:path>
            </a:pathLst>
          </a:custGeom>
          <a:blipFill>
            <a:blip r:embed="rId4"/>
            <a:stretch>
              <a:fillRect l="0" t="0" r="0" b="0"/>
            </a:stretch>
          </a:blipFill>
        </p:spPr>
      </p:sp>
      <p:sp>
        <p:nvSpPr>
          <p:cNvPr name="Freeform 6" id="6"/>
          <p:cNvSpPr/>
          <p:nvPr/>
        </p:nvSpPr>
        <p:spPr>
          <a:xfrm flipH="false" flipV="false" rot="545883">
            <a:off x="-1293963" y="8667851"/>
            <a:ext cx="4645327" cy="5039309"/>
          </a:xfrm>
          <a:custGeom>
            <a:avLst/>
            <a:gdLst/>
            <a:ahLst/>
            <a:cxnLst/>
            <a:rect r="r" b="b" t="t" l="l"/>
            <a:pathLst>
              <a:path h="5039309" w="4645327">
                <a:moveTo>
                  <a:pt x="0" y="0"/>
                </a:moveTo>
                <a:lnTo>
                  <a:pt x="4645326" y="0"/>
                </a:lnTo>
                <a:lnTo>
                  <a:pt x="4645326" y="5039309"/>
                </a:lnTo>
                <a:lnTo>
                  <a:pt x="0" y="5039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1920923"/>
            <a:ext cx="18288000" cy="2948940"/>
          </a:xfrm>
          <a:custGeom>
            <a:avLst/>
            <a:gdLst/>
            <a:ahLst/>
            <a:cxnLst/>
            <a:rect r="r" b="b" t="t" l="l"/>
            <a:pathLst>
              <a:path h="2948940" w="18288000">
                <a:moveTo>
                  <a:pt x="0" y="0"/>
                </a:moveTo>
                <a:lnTo>
                  <a:pt x="18288000" y="0"/>
                </a:lnTo>
                <a:lnTo>
                  <a:pt x="18288000" y="2948940"/>
                </a:lnTo>
                <a:lnTo>
                  <a:pt x="0" y="2948940"/>
                </a:lnTo>
                <a:lnTo>
                  <a:pt x="0" y="0"/>
                </a:lnTo>
                <a:close/>
              </a:path>
            </a:pathLst>
          </a:custGeom>
          <a:blipFill>
            <a:blip r:embed="rId7"/>
            <a:stretch>
              <a:fillRect l="0" t="0" r="0" b="0"/>
            </a:stretch>
          </a:blipFill>
        </p:spPr>
      </p:sp>
      <p:sp>
        <p:nvSpPr>
          <p:cNvPr name="TextBox 8" id="8"/>
          <p:cNvSpPr txBox="true"/>
          <p:nvPr/>
        </p:nvSpPr>
        <p:spPr>
          <a:xfrm rot="0">
            <a:off x="2388912" y="555673"/>
            <a:ext cx="13510176" cy="1098550"/>
          </a:xfrm>
          <a:prstGeom prst="rect">
            <a:avLst/>
          </a:prstGeom>
        </p:spPr>
        <p:txBody>
          <a:bodyPr anchor="t" rtlCol="false" tIns="0" lIns="0" bIns="0" rIns="0">
            <a:spAutoFit/>
          </a:bodyPr>
          <a:lstStyle/>
          <a:p>
            <a:pPr algn="ctr">
              <a:lnSpc>
                <a:spcPts val="8749"/>
              </a:lnSpc>
            </a:pPr>
            <a:r>
              <a:rPr lang="en-US" b="true" sz="6999" spc="69">
                <a:solidFill>
                  <a:srgbClr val="1C7378"/>
                </a:solidFill>
                <a:latin typeface="Proxima Nova Bold"/>
                <a:ea typeface="Proxima Nova Bold"/>
                <a:cs typeface="Proxima Nova Bold"/>
                <a:sym typeface="Proxima Nova Bold"/>
              </a:rPr>
              <a:t>FLOWCHART</a:t>
            </a:r>
          </a:p>
        </p:txBody>
      </p:sp>
      <p:sp>
        <p:nvSpPr>
          <p:cNvPr name="TextBox 9" id="9"/>
          <p:cNvSpPr txBox="true"/>
          <p:nvPr/>
        </p:nvSpPr>
        <p:spPr>
          <a:xfrm rot="0">
            <a:off x="2388912" y="5105400"/>
            <a:ext cx="13510176" cy="1098550"/>
          </a:xfrm>
          <a:prstGeom prst="rect">
            <a:avLst/>
          </a:prstGeom>
        </p:spPr>
        <p:txBody>
          <a:bodyPr anchor="t" rtlCol="false" tIns="0" lIns="0" bIns="0" rIns="0">
            <a:spAutoFit/>
          </a:bodyPr>
          <a:lstStyle/>
          <a:p>
            <a:pPr algn="ctr">
              <a:lnSpc>
                <a:spcPts val="8749"/>
              </a:lnSpc>
            </a:pPr>
            <a:r>
              <a:rPr lang="en-US" b="true" sz="6999" spc="69">
                <a:solidFill>
                  <a:srgbClr val="1C7378"/>
                </a:solidFill>
                <a:latin typeface="Proxima Nova Bold"/>
                <a:ea typeface="Proxima Nova Bold"/>
                <a:cs typeface="Proxima Nova Bold"/>
                <a:sym typeface="Proxima Nova Bold"/>
              </a:rPr>
              <a:t>SYSTEM DESIGN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9829963" y="559152"/>
            <a:ext cx="7328321" cy="13756234"/>
          </a:xfrm>
          <a:custGeom>
            <a:avLst/>
            <a:gdLst/>
            <a:ahLst/>
            <a:cxnLst/>
            <a:rect r="r" b="b" t="t" l="l"/>
            <a:pathLst>
              <a:path h="13756234" w="7328321">
                <a:moveTo>
                  <a:pt x="0" y="0"/>
                </a:moveTo>
                <a:lnTo>
                  <a:pt x="7328321" y="0"/>
                </a:lnTo>
                <a:lnTo>
                  <a:pt x="7328321" y="13756234"/>
                </a:lnTo>
                <a:lnTo>
                  <a:pt x="0" y="13756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929" y="-194389"/>
            <a:ext cx="10079892" cy="10675779"/>
            <a:chOff x="0" y="0"/>
            <a:chExt cx="4369816" cy="4628144"/>
          </a:xfrm>
        </p:grpSpPr>
        <p:sp>
          <p:nvSpPr>
            <p:cNvPr name="Freeform 4" id="4"/>
            <p:cNvSpPr/>
            <p:nvPr/>
          </p:nvSpPr>
          <p:spPr>
            <a:xfrm flipH="false" flipV="false" rot="0">
              <a:off x="0" y="0"/>
              <a:ext cx="4369816" cy="4628144"/>
            </a:xfrm>
            <a:custGeom>
              <a:avLst/>
              <a:gdLst/>
              <a:ahLst/>
              <a:cxnLst/>
              <a:rect r="r" b="b" t="t" l="l"/>
              <a:pathLst>
                <a:path h="4628144" w="4369816">
                  <a:moveTo>
                    <a:pt x="0" y="0"/>
                  </a:moveTo>
                  <a:lnTo>
                    <a:pt x="4369816" y="0"/>
                  </a:lnTo>
                  <a:lnTo>
                    <a:pt x="4369816" y="4628144"/>
                  </a:lnTo>
                  <a:lnTo>
                    <a:pt x="0" y="4628144"/>
                  </a:lnTo>
                  <a:close/>
                </a:path>
              </a:pathLst>
            </a:custGeom>
            <a:solidFill>
              <a:srgbClr val="CAE7E4"/>
            </a:solidFill>
          </p:spPr>
        </p:sp>
      </p:grpSp>
      <p:sp>
        <p:nvSpPr>
          <p:cNvPr name="TextBox 5" id="5"/>
          <p:cNvSpPr txBox="true"/>
          <p:nvPr/>
        </p:nvSpPr>
        <p:spPr>
          <a:xfrm rot="0">
            <a:off x="981075" y="4293152"/>
            <a:ext cx="8115300" cy="1061720"/>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IMPLEMENTATION </a:t>
            </a:r>
          </a:p>
        </p:txBody>
      </p:sp>
      <p:sp>
        <p:nvSpPr>
          <p:cNvPr name="Freeform 6" id="6"/>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0399873" cy="10287000"/>
            <a:chOff x="0" y="0"/>
            <a:chExt cx="4508534" cy="4459601"/>
          </a:xfrm>
        </p:grpSpPr>
        <p:sp>
          <p:nvSpPr>
            <p:cNvPr name="Freeform 3" id="3"/>
            <p:cNvSpPr/>
            <p:nvPr/>
          </p:nvSpPr>
          <p:spPr>
            <a:xfrm flipH="false" flipV="false" rot="0">
              <a:off x="0" y="0"/>
              <a:ext cx="4508534" cy="4459601"/>
            </a:xfrm>
            <a:custGeom>
              <a:avLst/>
              <a:gdLst/>
              <a:ahLst/>
              <a:cxnLst/>
              <a:rect r="r" b="b" t="t" l="l"/>
              <a:pathLst>
                <a:path h="4459601" w="4508534">
                  <a:moveTo>
                    <a:pt x="0" y="0"/>
                  </a:moveTo>
                  <a:lnTo>
                    <a:pt x="4508534" y="0"/>
                  </a:lnTo>
                  <a:lnTo>
                    <a:pt x="4508534"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91551" y="2433709"/>
            <a:ext cx="5467749" cy="6897390"/>
          </a:xfrm>
          <a:custGeom>
            <a:avLst/>
            <a:gdLst/>
            <a:ahLst/>
            <a:cxnLst/>
            <a:rect r="r" b="b" t="t" l="l"/>
            <a:pathLst>
              <a:path h="6897390" w="5467749">
                <a:moveTo>
                  <a:pt x="0" y="0"/>
                </a:moveTo>
                <a:lnTo>
                  <a:pt x="5467749" y="0"/>
                </a:lnTo>
                <a:lnTo>
                  <a:pt x="5467749" y="6897389"/>
                </a:lnTo>
                <a:lnTo>
                  <a:pt x="0" y="6897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123031" y="2867662"/>
            <a:ext cx="5186879" cy="7096629"/>
          </a:xfrm>
          <a:custGeom>
            <a:avLst/>
            <a:gdLst/>
            <a:ahLst/>
            <a:cxnLst/>
            <a:rect r="r" b="b" t="t" l="l"/>
            <a:pathLst>
              <a:path h="7096629" w="5186879">
                <a:moveTo>
                  <a:pt x="0" y="0"/>
                </a:moveTo>
                <a:lnTo>
                  <a:pt x="5186880" y="0"/>
                </a:lnTo>
                <a:lnTo>
                  <a:pt x="5186880" y="7096629"/>
                </a:lnTo>
                <a:lnTo>
                  <a:pt x="0" y="7096629"/>
                </a:lnTo>
                <a:lnTo>
                  <a:pt x="0" y="0"/>
                </a:lnTo>
                <a:close/>
              </a:path>
            </a:pathLst>
          </a:custGeom>
          <a:blipFill>
            <a:blip r:embed="rId8"/>
            <a:stretch>
              <a:fillRect l="0" t="0" r="0" b="0"/>
            </a:stretch>
          </a:blipFill>
        </p:spPr>
      </p:sp>
      <p:sp>
        <p:nvSpPr>
          <p:cNvPr name="TextBox 8" id="8"/>
          <p:cNvSpPr txBox="true"/>
          <p:nvPr/>
        </p:nvSpPr>
        <p:spPr>
          <a:xfrm rot="0">
            <a:off x="436507" y="526030"/>
            <a:ext cx="8351926" cy="2138045"/>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PRESCRIPTION RECOMMENDATION</a:t>
            </a:r>
          </a:p>
        </p:txBody>
      </p:sp>
      <p:sp>
        <p:nvSpPr>
          <p:cNvPr name="TextBox 9" id="9"/>
          <p:cNvSpPr txBox="true"/>
          <p:nvPr/>
        </p:nvSpPr>
        <p:spPr>
          <a:xfrm rot="0">
            <a:off x="288385" y="5570936"/>
            <a:ext cx="3120852" cy="603885"/>
          </a:xfrm>
          <a:prstGeom prst="rect">
            <a:avLst/>
          </a:prstGeom>
        </p:spPr>
        <p:txBody>
          <a:bodyPr anchor="t" rtlCol="false" tIns="0" lIns="0" bIns="0" rIns="0">
            <a:spAutoFit/>
          </a:bodyPr>
          <a:lstStyle/>
          <a:p>
            <a:pPr algn="l">
              <a:lnSpc>
                <a:spcPts val="4874"/>
              </a:lnSpc>
            </a:pPr>
            <a:r>
              <a:rPr lang="en-US" b="true" sz="3899" spc="38">
                <a:solidFill>
                  <a:srgbClr val="1C7378"/>
                </a:solidFill>
                <a:latin typeface="Proxima Nova Bold"/>
                <a:ea typeface="Proxima Nova Bold"/>
                <a:cs typeface="Proxima Nova Bold"/>
                <a:sym typeface="Proxima Nova Bold"/>
              </a:rPr>
              <a:t>FLOWCHART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9525" y="0"/>
            <a:ext cx="9745989" cy="10287000"/>
            <a:chOff x="0" y="0"/>
            <a:chExt cx="4225063" cy="4459601"/>
          </a:xfrm>
        </p:grpSpPr>
        <p:sp>
          <p:nvSpPr>
            <p:cNvPr name="Freeform 3" id="3"/>
            <p:cNvSpPr/>
            <p:nvPr/>
          </p:nvSpPr>
          <p:spPr>
            <a:xfrm flipH="false" flipV="false" rot="0">
              <a:off x="0" y="0"/>
              <a:ext cx="4225063" cy="4459601"/>
            </a:xfrm>
            <a:custGeom>
              <a:avLst/>
              <a:gdLst/>
              <a:ahLst/>
              <a:cxnLst/>
              <a:rect r="r" b="b" t="t" l="l"/>
              <a:pathLst>
                <a:path h="4459601" w="4225063">
                  <a:moveTo>
                    <a:pt x="0" y="0"/>
                  </a:moveTo>
                  <a:lnTo>
                    <a:pt x="4225063" y="0"/>
                  </a:lnTo>
                  <a:lnTo>
                    <a:pt x="4225063" y="4459601"/>
                  </a:lnTo>
                  <a:lnTo>
                    <a:pt x="0" y="4459601"/>
                  </a:lnTo>
                  <a:close/>
                </a:path>
              </a:pathLst>
            </a:custGeom>
            <a:solidFill>
              <a:srgbClr val="CAE7E4"/>
            </a:solidFill>
          </p:spPr>
        </p:sp>
      </p:grpSp>
      <p:sp>
        <p:nvSpPr>
          <p:cNvPr name="Freeform 4" id="4"/>
          <p:cNvSpPr/>
          <p:nvPr/>
        </p:nvSpPr>
        <p:spPr>
          <a:xfrm flipH="false" flipV="false" rot="0">
            <a:off x="258049" y="4495115"/>
            <a:ext cx="9229892" cy="2628363"/>
          </a:xfrm>
          <a:custGeom>
            <a:avLst/>
            <a:gdLst/>
            <a:ahLst/>
            <a:cxnLst/>
            <a:rect r="r" b="b" t="t" l="l"/>
            <a:pathLst>
              <a:path h="2628363" w="9229892">
                <a:moveTo>
                  <a:pt x="0" y="0"/>
                </a:moveTo>
                <a:lnTo>
                  <a:pt x="9229891" y="0"/>
                </a:lnTo>
                <a:lnTo>
                  <a:pt x="9229891" y="2628363"/>
                </a:lnTo>
                <a:lnTo>
                  <a:pt x="0" y="2628363"/>
                </a:lnTo>
                <a:lnTo>
                  <a:pt x="0" y="0"/>
                </a:lnTo>
                <a:close/>
              </a:path>
            </a:pathLst>
          </a:custGeom>
          <a:blipFill>
            <a:blip r:embed="rId2"/>
            <a:stretch>
              <a:fillRect l="0" t="-1008" r="0" b="-1008"/>
            </a:stretch>
          </a:blipFill>
        </p:spPr>
      </p:sp>
      <p:sp>
        <p:nvSpPr>
          <p:cNvPr name="TextBox 5" id="5"/>
          <p:cNvSpPr txBox="true"/>
          <p:nvPr/>
        </p:nvSpPr>
        <p:spPr>
          <a:xfrm rot="0">
            <a:off x="446795" y="525088"/>
            <a:ext cx="8250410" cy="2138045"/>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IMAGE RECOGNITION</a:t>
            </a:r>
          </a:p>
        </p:txBody>
      </p:sp>
      <p:sp>
        <p:nvSpPr>
          <p:cNvPr name="Freeform 6" id="6"/>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052044" y="3388545"/>
            <a:ext cx="3120852" cy="603885"/>
          </a:xfrm>
          <a:prstGeom prst="rect">
            <a:avLst/>
          </a:prstGeom>
        </p:spPr>
        <p:txBody>
          <a:bodyPr anchor="t" rtlCol="false" tIns="0" lIns="0" bIns="0" rIns="0">
            <a:spAutoFit/>
          </a:bodyPr>
          <a:lstStyle/>
          <a:p>
            <a:pPr algn="l">
              <a:lnSpc>
                <a:spcPts val="4874"/>
              </a:lnSpc>
            </a:pPr>
            <a:r>
              <a:rPr lang="en-US" b="true" sz="3899" spc="38">
                <a:solidFill>
                  <a:srgbClr val="1C7378"/>
                </a:solidFill>
                <a:latin typeface="Proxima Nova Bold"/>
                <a:ea typeface="Proxima Nova Bold"/>
                <a:cs typeface="Proxima Nova Bold"/>
                <a:sym typeface="Proxima Nova Bold"/>
              </a:rPr>
              <a:t>FLOWCHART</a:t>
            </a:r>
          </a:p>
        </p:txBody>
      </p:sp>
      <p:sp>
        <p:nvSpPr>
          <p:cNvPr name="Freeform 9" id="9"/>
          <p:cNvSpPr/>
          <p:nvPr/>
        </p:nvSpPr>
        <p:spPr>
          <a:xfrm flipH="false" flipV="false" rot="0">
            <a:off x="9961809" y="481491"/>
            <a:ext cx="6391190" cy="9324018"/>
          </a:xfrm>
          <a:custGeom>
            <a:avLst/>
            <a:gdLst/>
            <a:ahLst/>
            <a:cxnLst/>
            <a:rect r="r" b="b" t="t" l="l"/>
            <a:pathLst>
              <a:path h="9324018" w="6391190">
                <a:moveTo>
                  <a:pt x="0" y="0"/>
                </a:moveTo>
                <a:lnTo>
                  <a:pt x="6391191" y="0"/>
                </a:lnTo>
                <a:lnTo>
                  <a:pt x="6391191" y="9324018"/>
                </a:lnTo>
                <a:lnTo>
                  <a:pt x="0" y="93240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78475" cy="10287000"/>
            <a:chOff x="0" y="0"/>
            <a:chExt cx="7924051" cy="4459601"/>
          </a:xfrm>
        </p:grpSpPr>
        <p:sp>
          <p:nvSpPr>
            <p:cNvPr name="Freeform 3" id="3"/>
            <p:cNvSpPr/>
            <p:nvPr/>
          </p:nvSpPr>
          <p:spPr>
            <a:xfrm flipH="false" flipV="false" rot="0">
              <a:off x="0" y="0"/>
              <a:ext cx="7924050" cy="4459601"/>
            </a:xfrm>
            <a:custGeom>
              <a:avLst/>
              <a:gdLst/>
              <a:ahLst/>
              <a:cxnLst/>
              <a:rect r="r" b="b" t="t" l="l"/>
              <a:pathLst>
                <a:path h="4459601" w="7924050">
                  <a:moveTo>
                    <a:pt x="0" y="0"/>
                  </a:moveTo>
                  <a:lnTo>
                    <a:pt x="7924050" y="0"/>
                  </a:lnTo>
                  <a:lnTo>
                    <a:pt x="792405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5999" y="1313462"/>
            <a:ext cx="9450401" cy="6016530"/>
          </a:xfrm>
          <a:custGeom>
            <a:avLst/>
            <a:gdLst/>
            <a:ahLst/>
            <a:cxnLst/>
            <a:rect r="r" b="b" t="t" l="l"/>
            <a:pathLst>
              <a:path h="6016530" w="9450401">
                <a:moveTo>
                  <a:pt x="0" y="0"/>
                </a:moveTo>
                <a:lnTo>
                  <a:pt x="9450401" y="0"/>
                </a:lnTo>
                <a:lnTo>
                  <a:pt x="9450401" y="6016530"/>
                </a:lnTo>
                <a:lnTo>
                  <a:pt x="0" y="6016530"/>
                </a:lnTo>
                <a:lnTo>
                  <a:pt x="0" y="0"/>
                </a:lnTo>
                <a:close/>
              </a:path>
            </a:pathLst>
          </a:custGeom>
          <a:blipFill>
            <a:blip r:embed="rId6"/>
            <a:stretch>
              <a:fillRect l="0" t="0" r="0" b="0"/>
            </a:stretch>
          </a:blipFill>
        </p:spPr>
      </p:sp>
      <p:sp>
        <p:nvSpPr>
          <p:cNvPr name="Freeform 7" id="7"/>
          <p:cNvSpPr/>
          <p:nvPr/>
        </p:nvSpPr>
        <p:spPr>
          <a:xfrm flipH="false" flipV="false" rot="0">
            <a:off x="10982864" y="3657605"/>
            <a:ext cx="6456011" cy="6152828"/>
          </a:xfrm>
          <a:custGeom>
            <a:avLst/>
            <a:gdLst/>
            <a:ahLst/>
            <a:cxnLst/>
            <a:rect r="r" b="b" t="t" l="l"/>
            <a:pathLst>
              <a:path h="6152828" w="6456011">
                <a:moveTo>
                  <a:pt x="0" y="0"/>
                </a:moveTo>
                <a:lnTo>
                  <a:pt x="6456011" y="0"/>
                </a:lnTo>
                <a:lnTo>
                  <a:pt x="6456011" y="6152828"/>
                </a:lnTo>
                <a:lnTo>
                  <a:pt x="0" y="6152828"/>
                </a:lnTo>
                <a:lnTo>
                  <a:pt x="0" y="0"/>
                </a:lnTo>
                <a:close/>
              </a:path>
            </a:pathLst>
          </a:custGeom>
          <a:blipFill>
            <a:blip r:embed="rId7"/>
            <a:stretch>
              <a:fillRect l="0" t="0" r="0" b="0"/>
            </a:stretch>
          </a:blipFill>
        </p:spPr>
      </p:sp>
      <p:sp>
        <p:nvSpPr>
          <p:cNvPr name="TextBox 8" id="8"/>
          <p:cNvSpPr txBox="true"/>
          <p:nvPr/>
        </p:nvSpPr>
        <p:spPr>
          <a:xfrm rot="0">
            <a:off x="5023558" y="251780"/>
            <a:ext cx="8250410" cy="1061682"/>
          </a:xfrm>
          <a:prstGeom prst="rect">
            <a:avLst/>
          </a:prstGeom>
        </p:spPr>
        <p:txBody>
          <a:bodyPr anchor="t" rtlCol="false" tIns="0" lIns="0" bIns="0" rIns="0">
            <a:spAutoFit/>
          </a:bodyPr>
          <a:lstStyle/>
          <a:p>
            <a:pPr algn="ctr">
              <a:lnSpc>
                <a:spcPts val="8499"/>
              </a:lnSpc>
            </a:pPr>
            <a:r>
              <a:rPr lang="en-US" b="true" sz="6799" spc="67">
                <a:solidFill>
                  <a:srgbClr val="1C7378"/>
                </a:solidFill>
                <a:latin typeface="Proxima Nova Bold"/>
                <a:ea typeface="Proxima Nova Bold"/>
                <a:cs typeface="Proxima Nova Bold"/>
                <a:sym typeface="Proxima Nova Bold"/>
              </a:rPr>
              <a:t>IMPLEMENTATION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9382720" cy="10287000"/>
            <a:chOff x="0" y="0"/>
            <a:chExt cx="4067579" cy="4459601"/>
          </a:xfrm>
        </p:grpSpPr>
        <p:sp>
          <p:nvSpPr>
            <p:cNvPr name="Freeform 3" id="3"/>
            <p:cNvSpPr/>
            <p:nvPr/>
          </p:nvSpPr>
          <p:spPr>
            <a:xfrm flipH="false" flipV="false" rot="0">
              <a:off x="0" y="0"/>
              <a:ext cx="4067579" cy="4459601"/>
            </a:xfrm>
            <a:custGeom>
              <a:avLst/>
              <a:gdLst/>
              <a:ahLst/>
              <a:cxnLst/>
              <a:rect r="r" b="b" t="t" l="l"/>
              <a:pathLst>
                <a:path h="4459601" w="4067579">
                  <a:moveTo>
                    <a:pt x="0" y="0"/>
                  </a:moveTo>
                  <a:lnTo>
                    <a:pt x="4067579" y="0"/>
                  </a:lnTo>
                  <a:lnTo>
                    <a:pt x="4067579" y="4459601"/>
                  </a:lnTo>
                  <a:lnTo>
                    <a:pt x="0" y="4459601"/>
                  </a:lnTo>
                  <a:close/>
                </a:path>
              </a:pathLst>
            </a:custGeom>
            <a:solidFill>
              <a:srgbClr val="CAE7E4"/>
            </a:solidFill>
          </p:spPr>
        </p:sp>
      </p:grpSp>
      <p:sp>
        <p:nvSpPr>
          <p:cNvPr name="Freeform 4" id="4"/>
          <p:cNvSpPr/>
          <p:nvPr/>
        </p:nvSpPr>
        <p:spPr>
          <a:xfrm flipH="false" flipV="false" rot="0">
            <a:off x="748953" y="3716259"/>
            <a:ext cx="8087891" cy="4574211"/>
          </a:xfrm>
          <a:custGeom>
            <a:avLst/>
            <a:gdLst/>
            <a:ahLst/>
            <a:cxnLst/>
            <a:rect r="r" b="b" t="t" l="l"/>
            <a:pathLst>
              <a:path h="4574211" w="8087891">
                <a:moveTo>
                  <a:pt x="0" y="0"/>
                </a:moveTo>
                <a:lnTo>
                  <a:pt x="8087891" y="0"/>
                </a:lnTo>
                <a:lnTo>
                  <a:pt x="8087891" y="4574211"/>
                </a:lnTo>
                <a:lnTo>
                  <a:pt x="0" y="4574211"/>
                </a:lnTo>
                <a:lnTo>
                  <a:pt x="0" y="0"/>
                </a:lnTo>
                <a:close/>
              </a:path>
            </a:pathLst>
          </a:custGeom>
          <a:blipFill>
            <a:blip r:embed="rId2"/>
            <a:stretch>
              <a:fillRect l="0" t="0" r="0" b="0"/>
            </a:stretch>
          </a:blipFill>
        </p:spPr>
      </p:sp>
      <p:sp>
        <p:nvSpPr>
          <p:cNvPr name="Freeform 5" id="5"/>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881342" y="1531927"/>
            <a:ext cx="5639333" cy="7223146"/>
          </a:xfrm>
          <a:custGeom>
            <a:avLst/>
            <a:gdLst/>
            <a:ahLst/>
            <a:cxnLst/>
            <a:rect r="r" b="b" t="t" l="l"/>
            <a:pathLst>
              <a:path h="7223146" w="5639333">
                <a:moveTo>
                  <a:pt x="0" y="0"/>
                </a:moveTo>
                <a:lnTo>
                  <a:pt x="5639333" y="0"/>
                </a:lnTo>
                <a:lnTo>
                  <a:pt x="5639333" y="7223146"/>
                </a:lnTo>
                <a:lnTo>
                  <a:pt x="0" y="7223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748953" y="1000125"/>
            <a:ext cx="7884814" cy="1061682"/>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QR PRESCRIPTION</a:t>
            </a:r>
          </a:p>
        </p:txBody>
      </p:sp>
      <p:sp>
        <p:nvSpPr>
          <p:cNvPr name="TextBox 9" id="9"/>
          <p:cNvSpPr txBox="true"/>
          <p:nvPr/>
        </p:nvSpPr>
        <p:spPr>
          <a:xfrm rot="0">
            <a:off x="2969011" y="2724281"/>
            <a:ext cx="3120852" cy="603885"/>
          </a:xfrm>
          <a:prstGeom prst="rect">
            <a:avLst/>
          </a:prstGeom>
        </p:spPr>
        <p:txBody>
          <a:bodyPr anchor="t" rtlCol="false" tIns="0" lIns="0" bIns="0" rIns="0">
            <a:spAutoFit/>
          </a:bodyPr>
          <a:lstStyle/>
          <a:p>
            <a:pPr algn="l">
              <a:lnSpc>
                <a:spcPts val="4874"/>
              </a:lnSpc>
            </a:pPr>
            <a:r>
              <a:rPr lang="en-US" b="true" sz="3899" spc="38">
                <a:solidFill>
                  <a:srgbClr val="1C7378"/>
                </a:solidFill>
                <a:latin typeface="Proxima Nova Bold"/>
                <a:ea typeface="Proxima Nova Bold"/>
                <a:cs typeface="Proxima Nova Bold"/>
                <a:sym typeface="Proxima Nova Bold"/>
              </a:rPr>
              <a:t>FLOWCHART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0">
            <a:off x="1273842" y="2125581"/>
            <a:ext cx="15740315" cy="6935016"/>
          </a:xfrm>
          <a:custGeom>
            <a:avLst/>
            <a:gdLst/>
            <a:ahLst/>
            <a:cxnLst/>
            <a:rect r="r" b="b" t="t" l="l"/>
            <a:pathLst>
              <a:path h="6935016" w="15740315">
                <a:moveTo>
                  <a:pt x="0" y="0"/>
                </a:moveTo>
                <a:lnTo>
                  <a:pt x="15740316" y="0"/>
                </a:lnTo>
                <a:lnTo>
                  <a:pt x="15740316" y="6935016"/>
                </a:lnTo>
                <a:lnTo>
                  <a:pt x="0" y="6935016"/>
                </a:lnTo>
                <a:lnTo>
                  <a:pt x="0" y="0"/>
                </a:lnTo>
                <a:close/>
              </a:path>
            </a:pathLst>
          </a:custGeom>
          <a:blipFill>
            <a:blip r:embed="rId2"/>
            <a:stretch>
              <a:fillRect l="0" t="0" r="0" b="-3843"/>
            </a:stretch>
          </a:blipFill>
        </p:spPr>
      </p:sp>
      <p:sp>
        <p:nvSpPr>
          <p:cNvPr name="TextBox 5" id="5"/>
          <p:cNvSpPr txBox="true"/>
          <p:nvPr/>
        </p:nvSpPr>
        <p:spPr>
          <a:xfrm rot="0">
            <a:off x="5201593" y="483571"/>
            <a:ext cx="7884814" cy="1061682"/>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QR PRESCRIPTION</a:t>
            </a:r>
          </a:p>
        </p:txBody>
      </p:sp>
      <p:sp>
        <p:nvSpPr>
          <p:cNvPr name="Freeform 6" id="6"/>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932786">
            <a:off x="16008097" y="8263665"/>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8220259" y="0"/>
            <a:ext cx="10067741" cy="10287000"/>
            <a:chOff x="0" y="0"/>
            <a:chExt cx="4364548" cy="4459601"/>
          </a:xfrm>
        </p:grpSpPr>
        <p:sp>
          <p:nvSpPr>
            <p:cNvPr name="Freeform 3" id="3"/>
            <p:cNvSpPr/>
            <p:nvPr/>
          </p:nvSpPr>
          <p:spPr>
            <a:xfrm flipH="false" flipV="false" rot="0">
              <a:off x="0" y="0"/>
              <a:ext cx="4364548" cy="4459601"/>
            </a:xfrm>
            <a:custGeom>
              <a:avLst/>
              <a:gdLst/>
              <a:ahLst/>
              <a:cxnLst/>
              <a:rect r="r" b="b" t="t" l="l"/>
              <a:pathLst>
                <a:path h="4459601" w="4364548">
                  <a:moveTo>
                    <a:pt x="0" y="0"/>
                  </a:moveTo>
                  <a:lnTo>
                    <a:pt x="4364548" y="0"/>
                  </a:lnTo>
                  <a:lnTo>
                    <a:pt x="4364548" y="4459601"/>
                  </a:lnTo>
                  <a:lnTo>
                    <a:pt x="0" y="4459601"/>
                  </a:lnTo>
                  <a:close/>
                </a:path>
              </a:pathLst>
            </a:custGeom>
            <a:solidFill>
              <a:srgbClr val="CAE7E4"/>
            </a:solidFill>
          </p:spPr>
        </p:sp>
      </p:grpSp>
      <p:sp>
        <p:nvSpPr>
          <p:cNvPr name="Freeform 4" id="4"/>
          <p:cNvSpPr/>
          <p:nvPr/>
        </p:nvSpPr>
        <p:spPr>
          <a:xfrm flipH="false" flipV="false" rot="0">
            <a:off x="11164961" y="2491728"/>
            <a:ext cx="4178337" cy="3339123"/>
          </a:xfrm>
          <a:custGeom>
            <a:avLst/>
            <a:gdLst/>
            <a:ahLst/>
            <a:cxnLst/>
            <a:rect r="r" b="b" t="t" l="l"/>
            <a:pathLst>
              <a:path h="3339123" w="4178337">
                <a:moveTo>
                  <a:pt x="0" y="0"/>
                </a:moveTo>
                <a:lnTo>
                  <a:pt x="4178337" y="0"/>
                </a:lnTo>
                <a:lnTo>
                  <a:pt x="4178337" y="3339124"/>
                </a:lnTo>
                <a:lnTo>
                  <a:pt x="0" y="3339124"/>
                </a:lnTo>
                <a:lnTo>
                  <a:pt x="0" y="0"/>
                </a:lnTo>
                <a:close/>
              </a:path>
            </a:pathLst>
          </a:custGeom>
          <a:blipFill>
            <a:blip r:embed="rId2"/>
            <a:stretch>
              <a:fillRect l="0" t="0" r="0" b="0"/>
            </a:stretch>
          </a:blipFill>
        </p:spPr>
      </p:sp>
      <p:sp>
        <p:nvSpPr>
          <p:cNvPr name="Freeform 5" id="5"/>
          <p:cNvSpPr/>
          <p:nvPr/>
        </p:nvSpPr>
        <p:spPr>
          <a:xfrm flipH="false" flipV="false" rot="0">
            <a:off x="10438962" y="6090875"/>
            <a:ext cx="5630335" cy="3572464"/>
          </a:xfrm>
          <a:custGeom>
            <a:avLst/>
            <a:gdLst/>
            <a:ahLst/>
            <a:cxnLst/>
            <a:rect r="r" b="b" t="t" l="l"/>
            <a:pathLst>
              <a:path h="3572464" w="5630335">
                <a:moveTo>
                  <a:pt x="0" y="0"/>
                </a:moveTo>
                <a:lnTo>
                  <a:pt x="5630335" y="0"/>
                </a:lnTo>
                <a:lnTo>
                  <a:pt x="5630335" y="3572463"/>
                </a:lnTo>
                <a:lnTo>
                  <a:pt x="0" y="3572463"/>
                </a:lnTo>
                <a:lnTo>
                  <a:pt x="0" y="0"/>
                </a:lnTo>
                <a:close/>
              </a:path>
            </a:pathLst>
          </a:custGeom>
          <a:blipFill>
            <a:blip r:embed="rId3"/>
            <a:stretch>
              <a:fillRect l="0" t="0" r="0" b="0"/>
            </a:stretch>
          </a:blipFill>
        </p:spPr>
      </p:sp>
      <p:sp>
        <p:nvSpPr>
          <p:cNvPr name="TextBox 6" id="6"/>
          <p:cNvSpPr txBox="true"/>
          <p:nvPr/>
        </p:nvSpPr>
        <p:spPr>
          <a:xfrm rot="0">
            <a:off x="8767007" y="229134"/>
            <a:ext cx="8974244" cy="2138045"/>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TEXT GENERATION FOR HEALTH QUERY</a:t>
            </a:r>
          </a:p>
        </p:txBody>
      </p:sp>
      <p:sp>
        <p:nvSpPr>
          <p:cNvPr name="Freeform 7" id="7"/>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1896">
            <a:off x="1567845" y="2307955"/>
            <a:ext cx="5236931" cy="6874254"/>
          </a:xfrm>
          <a:custGeom>
            <a:avLst/>
            <a:gdLst/>
            <a:ahLst/>
            <a:cxnLst/>
            <a:rect r="r" b="b" t="t" l="l"/>
            <a:pathLst>
              <a:path h="6874254" w="5236931">
                <a:moveTo>
                  <a:pt x="0" y="0"/>
                </a:moveTo>
                <a:lnTo>
                  <a:pt x="5236932" y="0"/>
                </a:lnTo>
                <a:lnTo>
                  <a:pt x="5236932" y="6874253"/>
                </a:lnTo>
                <a:lnTo>
                  <a:pt x="0" y="6874253"/>
                </a:lnTo>
                <a:lnTo>
                  <a:pt x="0" y="0"/>
                </a:lnTo>
                <a:close/>
              </a:path>
            </a:pathLst>
          </a:custGeom>
          <a:blipFill>
            <a:blip r:embed="rId8"/>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9465753" cy="10287000"/>
            <a:chOff x="0" y="0"/>
            <a:chExt cx="4103575" cy="4459601"/>
          </a:xfrm>
        </p:grpSpPr>
        <p:sp>
          <p:nvSpPr>
            <p:cNvPr name="Freeform 3" id="3"/>
            <p:cNvSpPr/>
            <p:nvPr/>
          </p:nvSpPr>
          <p:spPr>
            <a:xfrm flipH="false" flipV="false" rot="0">
              <a:off x="0" y="0"/>
              <a:ext cx="4103575" cy="4459601"/>
            </a:xfrm>
            <a:custGeom>
              <a:avLst/>
              <a:gdLst/>
              <a:ahLst/>
              <a:cxnLst/>
              <a:rect r="r" b="b" t="t" l="l"/>
              <a:pathLst>
                <a:path h="4459601" w="4103575">
                  <a:moveTo>
                    <a:pt x="0" y="0"/>
                  </a:moveTo>
                  <a:lnTo>
                    <a:pt x="4103575" y="0"/>
                  </a:lnTo>
                  <a:lnTo>
                    <a:pt x="4103575"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98583" y="1895340"/>
            <a:ext cx="7437271" cy="8030616"/>
          </a:xfrm>
          <a:custGeom>
            <a:avLst/>
            <a:gdLst/>
            <a:ahLst/>
            <a:cxnLst/>
            <a:rect r="r" b="b" t="t" l="l"/>
            <a:pathLst>
              <a:path h="8030616" w="7437271">
                <a:moveTo>
                  <a:pt x="0" y="0"/>
                </a:moveTo>
                <a:lnTo>
                  <a:pt x="7437271" y="0"/>
                </a:lnTo>
                <a:lnTo>
                  <a:pt x="7437271" y="8030616"/>
                </a:lnTo>
                <a:lnTo>
                  <a:pt x="0" y="8030616"/>
                </a:lnTo>
                <a:lnTo>
                  <a:pt x="0" y="0"/>
                </a:lnTo>
                <a:close/>
              </a:path>
            </a:pathLst>
          </a:custGeom>
          <a:blipFill>
            <a:blip r:embed="rId4"/>
            <a:stretch>
              <a:fillRect l="0" t="0" r="0" b="0"/>
            </a:stretch>
          </a:blipFill>
        </p:spPr>
      </p:sp>
      <p:sp>
        <p:nvSpPr>
          <p:cNvPr name="Freeform 6" id="6"/>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411163"/>
            <a:ext cx="7407154" cy="1061682"/>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RISK PREDICTION</a:t>
            </a:r>
          </a:p>
        </p:txBody>
      </p:sp>
      <p:sp>
        <p:nvSpPr>
          <p:cNvPr name="Freeform 8" id="8"/>
          <p:cNvSpPr/>
          <p:nvPr/>
        </p:nvSpPr>
        <p:spPr>
          <a:xfrm flipH="false" flipV="false" rot="78320">
            <a:off x="9559471" y="2405638"/>
            <a:ext cx="8446998" cy="8324132"/>
          </a:xfrm>
          <a:custGeom>
            <a:avLst/>
            <a:gdLst/>
            <a:ahLst/>
            <a:cxnLst/>
            <a:rect r="r" b="b" t="t" l="l"/>
            <a:pathLst>
              <a:path h="8324132" w="8446998">
                <a:moveTo>
                  <a:pt x="0" y="0"/>
                </a:moveTo>
                <a:lnTo>
                  <a:pt x="8446997" y="0"/>
                </a:lnTo>
                <a:lnTo>
                  <a:pt x="8446997" y="8324132"/>
                </a:lnTo>
                <a:lnTo>
                  <a:pt x="0" y="83241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82543" y="2306518"/>
            <a:ext cx="10182225" cy="1828644"/>
          </a:xfrm>
          <a:custGeom>
            <a:avLst/>
            <a:gdLst/>
            <a:ahLst/>
            <a:cxnLst/>
            <a:rect r="r" b="b" t="t" l="l"/>
            <a:pathLst>
              <a:path h="1828644" w="10182225">
                <a:moveTo>
                  <a:pt x="0" y="0"/>
                </a:moveTo>
                <a:lnTo>
                  <a:pt x="10182225" y="0"/>
                </a:lnTo>
                <a:lnTo>
                  <a:pt x="10182225" y="1828644"/>
                </a:lnTo>
                <a:lnTo>
                  <a:pt x="0" y="1828644"/>
                </a:lnTo>
                <a:lnTo>
                  <a:pt x="0" y="0"/>
                </a:lnTo>
                <a:close/>
              </a:path>
            </a:pathLst>
          </a:custGeom>
          <a:blipFill>
            <a:blip r:embed="rId4"/>
            <a:stretch>
              <a:fillRect l="0" t="0" r="0" b="0"/>
            </a:stretch>
          </a:blipFill>
        </p:spPr>
      </p:sp>
      <p:sp>
        <p:nvSpPr>
          <p:cNvPr name="Freeform 6" id="6"/>
          <p:cNvSpPr/>
          <p:nvPr/>
        </p:nvSpPr>
        <p:spPr>
          <a:xfrm flipH="false" flipV="false" rot="0">
            <a:off x="-4234" y="4135162"/>
            <a:ext cx="8395449" cy="3315713"/>
          </a:xfrm>
          <a:custGeom>
            <a:avLst/>
            <a:gdLst/>
            <a:ahLst/>
            <a:cxnLst/>
            <a:rect r="r" b="b" t="t" l="l"/>
            <a:pathLst>
              <a:path h="3315713" w="8395449">
                <a:moveTo>
                  <a:pt x="0" y="0"/>
                </a:moveTo>
                <a:lnTo>
                  <a:pt x="8395449" y="0"/>
                </a:lnTo>
                <a:lnTo>
                  <a:pt x="8395449" y="3315713"/>
                </a:lnTo>
                <a:lnTo>
                  <a:pt x="0" y="3315713"/>
                </a:lnTo>
                <a:lnTo>
                  <a:pt x="0" y="0"/>
                </a:lnTo>
                <a:close/>
              </a:path>
            </a:pathLst>
          </a:custGeom>
          <a:blipFill>
            <a:blip r:embed="rId5"/>
            <a:stretch>
              <a:fillRect l="0" t="0" r="0" b="0"/>
            </a:stretch>
          </a:blipFill>
        </p:spPr>
      </p:sp>
      <p:sp>
        <p:nvSpPr>
          <p:cNvPr name="Freeform 7" id="7"/>
          <p:cNvSpPr/>
          <p:nvPr/>
        </p:nvSpPr>
        <p:spPr>
          <a:xfrm flipH="false" flipV="false" rot="0">
            <a:off x="8391215" y="5576864"/>
            <a:ext cx="9896785" cy="4710136"/>
          </a:xfrm>
          <a:custGeom>
            <a:avLst/>
            <a:gdLst/>
            <a:ahLst/>
            <a:cxnLst/>
            <a:rect r="r" b="b" t="t" l="l"/>
            <a:pathLst>
              <a:path h="4710136" w="9896785">
                <a:moveTo>
                  <a:pt x="0" y="0"/>
                </a:moveTo>
                <a:lnTo>
                  <a:pt x="9896785" y="0"/>
                </a:lnTo>
                <a:lnTo>
                  <a:pt x="9896785" y="4710136"/>
                </a:lnTo>
                <a:lnTo>
                  <a:pt x="0" y="4710136"/>
                </a:lnTo>
                <a:lnTo>
                  <a:pt x="0" y="0"/>
                </a:lnTo>
                <a:close/>
              </a:path>
            </a:pathLst>
          </a:custGeom>
          <a:blipFill>
            <a:blip r:embed="rId6"/>
            <a:stretch>
              <a:fillRect l="0" t="0" r="0" b="0"/>
            </a:stretch>
          </a:blipFill>
        </p:spPr>
      </p:sp>
      <p:sp>
        <p:nvSpPr>
          <p:cNvPr name="Freeform 8" id="8"/>
          <p:cNvSpPr/>
          <p:nvPr/>
        </p:nvSpPr>
        <p:spPr>
          <a:xfrm flipH="false" flipV="false" rot="0">
            <a:off x="8082543" y="504239"/>
            <a:ext cx="10205457" cy="1802279"/>
          </a:xfrm>
          <a:custGeom>
            <a:avLst/>
            <a:gdLst/>
            <a:ahLst/>
            <a:cxnLst/>
            <a:rect r="r" b="b" t="t" l="l"/>
            <a:pathLst>
              <a:path h="1802279" w="10205457">
                <a:moveTo>
                  <a:pt x="0" y="0"/>
                </a:moveTo>
                <a:lnTo>
                  <a:pt x="10205457" y="0"/>
                </a:lnTo>
                <a:lnTo>
                  <a:pt x="10205457" y="1802279"/>
                </a:lnTo>
                <a:lnTo>
                  <a:pt x="0" y="1802279"/>
                </a:lnTo>
                <a:lnTo>
                  <a:pt x="0" y="0"/>
                </a:lnTo>
                <a:close/>
              </a:path>
            </a:pathLst>
          </a:custGeom>
          <a:blipFill>
            <a:blip r:embed="rId7"/>
            <a:stretch>
              <a:fillRect l="-1027" t="0" r="-799" b="0"/>
            </a:stretch>
          </a:blipFill>
        </p:spPr>
      </p:sp>
      <p:sp>
        <p:nvSpPr>
          <p:cNvPr name="Freeform 9" id="9"/>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61598" y="1831520"/>
            <a:ext cx="13510176" cy="1674500"/>
          </a:xfrm>
          <a:prstGeom prst="rect">
            <a:avLst/>
          </a:prstGeom>
        </p:spPr>
        <p:txBody>
          <a:bodyPr anchor="t" rtlCol="false" tIns="0" lIns="0" bIns="0" rIns="0">
            <a:spAutoFit/>
          </a:bodyPr>
          <a:lstStyle/>
          <a:p>
            <a:pPr algn="ctr">
              <a:lnSpc>
                <a:spcPts val="13498"/>
              </a:lnSpc>
            </a:pPr>
            <a:r>
              <a:rPr lang="en-US" b="true" sz="10799" spc="107">
                <a:solidFill>
                  <a:srgbClr val="1C7378"/>
                </a:solidFill>
                <a:latin typeface="Proxima Nova Bold"/>
                <a:ea typeface="Proxima Nova Bold"/>
                <a:cs typeface="Proxima Nova Bold"/>
                <a:sym typeface="Proxima Nova Bold"/>
              </a:rPr>
              <a:t>ARTICLES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3810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432625" y="1935323"/>
            <a:ext cx="12826675" cy="7322977"/>
          </a:xfrm>
          <a:custGeom>
            <a:avLst/>
            <a:gdLst/>
            <a:ahLst/>
            <a:cxnLst/>
            <a:rect r="r" b="b" t="t" l="l"/>
            <a:pathLst>
              <a:path h="7322977" w="12826675">
                <a:moveTo>
                  <a:pt x="0" y="0"/>
                </a:moveTo>
                <a:lnTo>
                  <a:pt x="12826675" y="0"/>
                </a:lnTo>
                <a:lnTo>
                  <a:pt x="12826675" y="7322977"/>
                </a:lnTo>
                <a:lnTo>
                  <a:pt x="0" y="7322977"/>
                </a:lnTo>
                <a:lnTo>
                  <a:pt x="0" y="0"/>
                </a:lnTo>
                <a:close/>
              </a:path>
            </a:pathLst>
          </a:custGeom>
          <a:blipFill>
            <a:blip r:embed="rId6"/>
            <a:stretch>
              <a:fillRect l="0" t="0" r="0" b="0"/>
            </a:stretch>
          </a:blipFill>
        </p:spPr>
      </p:sp>
      <p:sp>
        <p:nvSpPr>
          <p:cNvPr name="TextBox 7" id="7"/>
          <p:cNvSpPr txBox="true"/>
          <p:nvPr/>
        </p:nvSpPr>
        <p:spPr>
          <a:xfrm rot="0">
            <a:off x="1028700" y="411163"/>
            <a:ext cx="7407154" cy="1061682"/>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RISK PREDICTION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show="false">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9420258" cy="10287000"/>
            <a:chOff x="0" y="0"/>
            <a:chExt cx="4083853" cy="4459601"/>
          </a:xfrm>
        </p:grpSpPr>
        <p:sp>
          <p:nvSpPr>
            <p:cNvPr name="Freeform 3" id="3"/>
            <p:cNvSpPr/>
            <p:nvPr/>
          </p:nvSpPr>
          <p:spPr>
            <a:xfrm flipH="false" flipV="false" rot="0">
              <a:off x="0" y="0"/>
              <a:ext cx="4083853" cy="4459601"/>
            </a:xfrm>
            <a:custGeom>
              <a:avLst/>
              <a:gdLst/>
              <a:ahLst/>
              <a:cxnLst/>
              <a:rect r="r" b="b" t="t" l="l"/>
              <a:pathLst>
                <a:path h="4459601" w="4083853">
                  <a:moveTo>
                    <a:pt x="0" y="0"/>
                  </a:moveTo>
                  <a:lnTo>
                    <a:pt x="4083853" y="0"/>
                  </a:lnTo>
                  <a:lnTo>
                    <a:pt x="4083853"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65503" y="2337816"/>
            <a:ext cx="5352563" cy="6441815"/>
          </a:xfrm>
          <a:custGeom>
            <a:avLst/>
            <a:gdLst/>
            <a:ahLst/>
            <a:cxnLst/>
            <a:rect r="r" b="b" t="t" l="l"/>
            <a:pathLst>
              <a:path h="6441815" w="5352563">
                <a:moveTo>
                  <a:pt x="0" y="0"/>
                </a:moveTo>
                <a:lnTo>
                  <a:pt x="5352563" y="0"/>
                </a:lnTo>
                <a:lnTo>
                  <a:pt x="5352563" y="6441815"/>
                </a:lnTo>
                <a:lnTo>
                  <a:pt x="0" y="644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85617" y="3091893"/>
            <a:ext cx="8249024" cy="5687738"/>
          </a:xfrm>
          <a:custGeom>
            <a:avLst/>
            <a:gdLst/>
            <a:ahLst/>
            <a:cxnLst/>
            <a:rect r="r" b="b" t="t" l="l"/>
            <a:pathLst>
              <a:path h="5687738" w="8249024">
                <a:moveTo>
                  <a:pt x="0" y="0"/>
                </a:moveTo>
                <a:lnTo>
                  <a:pt x="8249024" y="0"/>
                </a:lnTo>
                <a:lnTo>
                  <a:pt x="8249024" y="5687738"/>
                </a:lnTo>
                <a:lnTo>
                  <a:pt x="0" y="5687738"/>
                </a:lnTo>
                <a:lnTo>
                  <a:pt x="0" y="0"/>
                </a:lnTo>
                <a:close/>
              </a:path>
            </a:pathLst>
          </a:custGeom>
          <a:blipFill>
            <a:blip r:embed="rId6"/>
            <a:stretch>
              <a:fillRect l="0" t="0" r="0" b="0"/>
            </a:stretch>
          </a:blipFill>
        </p:spPr>
      </p:sp>
      <p:sp>
        <p:nvSpPr>
          <p:cNvPr name="Freeform 7" id="7"/>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36329" y="339471"/>
            <a:ext cx="8947600" cy="1998345"/>
          </a:xfrm>
          <a:prstGeom prst="rect">
            <a:avLst/>
          </a:prstGeom>
        </p:spPr>
        <p:txBody>
          <a:bodyPr anchor="t" rtlCol="false" tIns="0" lIns="0" bIns="0" rIns="0">
            <a:spAutoFit/>
          </a:bodyPr>
          <a:lstStyle/>
          <a:p>
            <a:pPr algn="l">
              <a:lnSpc>
                <a:spcPts val="7875"/>
              </a:lnSpc>
            </a:pPr>
            <a:r>
              <a:rPr lang="en-US" b="true" sz="6300" spc="63">
                <a:solidFill>
                  <a:srgbClr val="1C7378"/>
                </a:solidFill>
                <a:latin typeface="Proxima Nova Bold"/>
                <a:ea typeface="Proxima Nova Bold"/>
                <a:cs typeface="Proxima Nova Bold"/>
                <a:sym typeface="Proxima Nova Bold"/>
              </a:rPr>
              <a:t>DOCUMENT ANALYSER FOR BLOOD REPORT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show="false">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25153" y="1879310"/>
            <a:ext cx="9564463" cy="7907200"/>
          </a:xfrm>
          <a:custGeom>
            <a:avLst/>
            <a:gdLst/>
            <a:ahLst/>
            <a:cxnLst/>
            <a:rect r="r" b="b" t="t" l="l"/>
            <a:pathLst>
              <a:path h="7907200" w="9564463">
                <a:moveTo>
                  <a:pt x="0" y="0"/>
                </a:moveTo>
                <a:lnTo>
                  <a:pt x="9564463" y="0"/>
                </a:lnTo>
                <a:lnTo>
                  <a:pt x="9564463" y="7907201"/>
                </a:lnTo>
                <a:lnTo>
                  <a:pt x="0" y="7907201"/>
                </a:lnTo>
                <a:lnTo>
                  <a:pt x="0" y="0"/>
                </a:lnTo>
                <a:close/>
              </a:path>
            </a:pathLst>
          </a:custGeom>
          <a:blipFill>
            <a:blip r:embed="rId6"/>
            <a:stretch>
              <a:fillRect l="0" t="0" r="0" b="0"/>
            </a:stretch>
          </a:blipFill>
        </p:spPr>
      </p:sp>
      <p:sp>
        <p:nvSpPr>
          <p:cNvPr name="TextBox 7" id="7"/>
          <p:cNvSpPr txBox="true"/>
          <p:nvPr/>
        </p:nvSpPr>
        <p:spPr>
          <a:xfrm rot="0">
            <a:off x="413413" y="732299"/>
            <a:ext cx="12312206" cy="1998345"/>
          </a:xfrm>
          <a:prstGeom prst="rect">
            <a:avLst/>
          </a:prstGeom>
        </p:spPr>
        <p:txBody>
          <a:bodyPr anchor="t" rtlCol="false" tIns="0" lIns="0" bIns="0" rIns="0">
            <a:spAutoFit/>
          </a:bodyPr>
          <a:lstStyle/>
          <a:p>
            <a:pPr algn="l">
              <a:lnSpc>
                <a:spcPts val="7875"/>
              </a:lnSpc>
            </a:pPr>
            <a:r>
              <a:rPr lang="en-US" b="true" sz="6300" spc="63">
                <a:solidFill>
                  <a:srgbClr val="1C7378"/>
                </a:solidFill>
                <a:latin typeface="Proxima Nova Bold"/>
                <a:ea typeface="Proxima Nova Bold"/>
                <a:cs typeface="Proxima Nova Bold"/>
                <a:sym typeface="Proxima Nova Bold"/>
              </a:rPr>
              <a:t>DOCUMENT ANALYSER FOR BLOOD REPORT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706834" cy="10287000"/>
            <a:chOff x="0" y="0"/>
            <a:chExt cx="8109752" cy="4459601"/>
          </a:xfrm>
        </p:grpSpPr>
        <p:sp>
          <p:nvSpPr>
            <p:cNvPr name="Freeform 3" id="3"/>
            <p:cNvSpPr/>
            <p:nvPr/>
          </p:nvSpPr>
          <p:spPr>
            <a:xfrm flipH="false" flipV="false" rot="0">
              <a:off x="0" y="0"/>
              <a:ext cx="8109752" cy="4459601"/>
            </a:xfrm>
            <a:custGeom>
              <a:avLst/>
              <a:gdLst/>
              <a:ahLst/>
              <a:cxnLst/>
              <a:rect r="r" b="b" t="t" l="l"/>
              <a:pathLst>
                <a:path h="4459601" w="8109752">
                  <a:moveTo>
                    <a:pt x="0" y="0"/>
                  </a:moveTo>
                  <a:lnTo>
                    <a:pt x="8109752" y="0"/>
                  </a:lnTo>
                  <a:lnTo>
                    <a:pt x="8109752" y="4459601"/>
                  </a:lnTo>
                  <a:lnTo>
                    <a:pt x="0" y="4459601"/>
                  </a:lnTo>
                  <a:close/>
                </a:path>
              </a:pathLst>
            </a:custGeom>
            <a:solidFill>
              <a:srgbClr val="CAE7E4"/>
            </a:solidFill>
          </p:spPr>
        </p:sp>
      </p:grpSp>
      <p:sp>
        <p:nvSpPr>
          <p:cNvPr name="Freeform 4" id="4"/>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05484" y="377571"/>
            <a:ext cx="11856855" cy="9529207"/>
          </a:xfrm>
          <a:custGeom>
            <a:avLst/>
            <a:gdLst/>
            <a:ahLst/>
            <a:cxnLst/>
            <a:rect r="r" b="b" t="t" l="l"/>
            <a:pathLst>
              <a:path h="9529207" w="11856855">
                <a:moveTo>
                  <a:pt x="0" y="0"/>
                </a:moveTo>
                <a:lnTo>
                  <a:pt x="11856855" y="0"/>
                </a:lnTo>
                <a:lnTo>
                  <a:pt x="11856855" y="9529208"/>
                </a:lnTo>
                <a:lnTo>
                  <a:pt x="0" y="9529208"/>
                </a:lnTo>
                <a:lnTo>
                  <a:pt x="0" y="0"/>
                </a:lnTo>
                <a:close/>
              </a:path>
            </a:pathLst>
          </a:custGeom>
          <a:blipFill>
            <a:blip r:embed="rId4"/>
            <a:stretch>
              <a:fillRect l="0" t="0" r="0" b="0"/>
            </a:stretch>
          </a:blipFill>
        </p:spPr>
      </p:sp>
      <p:sp>
        <p:nvSpPr>
          <p:cNvPr name="Freeform 6" id="6"/>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99014" y="3765002"/>
            <a:ext cx="5475589" cy="2716246"/>
          </a:xfrm>
          <a:prstGeom prst="rect">
            <a:avLst/>
          </a:prstGeom>
        </p:spPr>
        <p:txBody>
          <a:bodyPr anchor="t" rtlCol="false" tIns="0" lIns="0" bIns="0" rIns="0">
            <a:spAutoFit/>
          </a:bodyPr>
          <a:lstStyle/>
          <a:p>
            <a:pPr algn="l">
              <a:lnSpc>
                <a:spcPts val="7125"/>
              </a:lnSpc>
            </a:pPr>
            <a:r>
              <a:rPr lang="en-US" b="true" sz="5700" spc="57">
                <a:solidFill>
                  <a:srgbClr val="1C7378"/>
                </a:solidFill>
                <a:latin typeface="Proxima Nova Bold"/>
                <a:ea typeface="Proxima Nova Bold"/>
                <a:cs typeface="Proxima Nova Bold"/>
                <a:sym typeface="Proxima Nova Bold"/>
              </a:rPr>
              <a:t>ONLINE </a:t>
            </a:r>
          </a:p>
          <a:p>
            <a:pPr algn="l">
              <a:lnSpc>
                <a:spcPts val="7125"/>
              </a:lnSpc>
            </a:pPr>
            <a:r>
              <a:rPr lang="en-US" b="true" sz="5700" spc="57">
                <a:solidFill>
                  <a:srgbClr val="1C7378"/>
                </a:solidFill>
                <a:latin typeface="Proxima Nova Bold"/>
                <a:ea typeface="Proxima Nova Bold"/>
                <a:cs typeface="Proxima Nova Bold"/>
                <a:sym typeface="Proxima Nova Bold"/>
              </a:rPr>
              <a:t>APPOINTMENT</a:t>
            </a:r>
          </a:p>
          <a:p>
            <a:pPr algn="l">
              <a:lnSpc>
                <a:spcPts val="7125"/>
              </a:lnSpc>
            </a:pPr>
            <a:r>
              <a:rPr lang="en-US" b="true" sz="5700" spc="57">
                <a:solidFill>
                  <a:srgbClr val="1C7378"/>
                </a:solidFill>
                <a:latin typeface="Proxima Nova Bold"/>
                <a:ea typeface="Proxima Nova Bold"/>
                <a:cs typeface="Proxima Nova Bold"/>
                <a:sym typeface="Proxima Nova Bold"/>
              </a:rPr>
              <a:t>RESERVATION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3115803" cy="10287000"/>
            <a:chOff x="0" y="0"/>
            <a:chExt cx="5685938" cy="4459601"/>
          </a:xfrm>
        </p:grpSpPr>
        <p:sp>
          <p:nvSpPr>
            <p:cNvPr name="Freeform 3" id="3"/>
            <p:cNvSpPr/>
            <p:nvPr/>
          </p:nvSpPr>
          <p:spPr>
            <a:xfrm flipH="false" flipV="false" rot="0">
              <a:off x="0" y="0"/>
              <a:ext cx="5685938" cy="4459601"/>
            </a:xfrm>
            <a:custGeom>
              <a:avLst/>
              <a:gdLst/>
              <a:ahLst/>
              <a:cxnLst/>
              <a:rect r="r" b="b" t="t" l="l"/>
              <a:pathLst>
                <a:path h="4459601" w="5685938">
                  <a:moveTo>
                    <a:pt x="0" y="0"/>
                  </a:moveTo>
                  <a:lnTo>
                    <a:pt x="5685938" y="0"/>
                  </a:lnTo>
                  <a:lnTo>
                    <a:pt x="5685938"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45288" y="370029"/>
            <a:ext cx="3804814" cy="9546941"/>
          </a:xfrm>
          <a:custGeom>
            <a:avLst/>
            <a:gdLst/>
            <a:ahLst/>
            <a:cxnLst/>
            <a:rect r="r" b="b" t="t" l="l"/>
            <a:pathLst>
              <a:path h="9546941" w="3804814">
                <a:moveTo>
                  <a:pt x="0" y="0"/>
                </a:moveTo>
                <a:lnTo>
                  <a:pt x="3804814" y="0"/>
                </a:lnTo>
                <a:lnTo>
                  <a:pt x="3804814" y="9546942"/>
                </a:lnTo>
                <a:lnTo>
                  <a:pt x="0" y="9546942"/>
                </a:lnTo>
                <a:lnTo>
                  <a:pt x="0" y="0"/>
                </a:lnTo>
                <a:close/>
              </a:path>
            </a:pathLst>
          </a:custGeom>
          <a:blipFill>
            <a:blip r:embed="rId6"/>
            <a:stretch>
              <a:fillRect l="0" t="0" r="0" b="0"/>
            </a:stretch>
          </a:blipFill>
        </p:spPr>
      </p:sp>
      <p:sp>
        <p:nvSpPr>
          <p:cNvPr name="Freeform 7" id="7"/>
          <p:cNvSpPr/>
          <p:nvPr/>
        </p:nvSpPr>
        <p:spPr>
          <a:xfrm flipH="false" flipV="false" rot="0">
            <a:off x="1028700" y="2988895"/>
            <a:ext cx="11406608" cy="5156224"/>
          </a:xfrm>
          <a:custGeom>
            <a:avLst/>
            <a:gdLst/>
            <a:ahLst/>
            <a:cxnLst/>
            <a:rect r="r" b="b" t="t" l="l"/>
            <a:pathLst>
              <a:path h="5156224" w="11406608">
                <a:moveTo>
                  <a:pt x="0" y="0"/>
                </a:moveTo>
                <a:lnTo>
                  <a:pt x="11406608" y="0"/>
                </a:lnTo>
                <a:lnTo>
                  <a:pt x="11406608" y="5156225"/>
                </a:lnTo>
                <a:lnTo>
                  <a:pt x="0" y="5156225"/>
                </a:lnTo>
                <a:lnTo>
                  <a:pt x="0" y="0"/>
                </a:lnTo>
                <a:close/>
              </a:path>
            </a:pathLst>
          </a:custGeom>
          <a:blipFill>
            <a:blip r:embed="rId7"/>
            <a:stretch>
              <a:fillRect l="0" t="0" r="0" b="0"/>
            </a:stretch>
          </a:blipFill>
        </p:spPr>
      </p:sp>
      <p:sp>
        <p:nvSpPr>
          <p:cNvPr name="TextBox 8" id="8"/>
          <p:cNvSpPr txBox="true"/>
          <p:nvPr/>
        </p:nvSpPr>
        <p:spPr>
          <a:xfrm rot="0">
            <a:off x="697819" y="380722"/>
            <a:ext cx="8684057" cy="2138045"/>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OCR HANDWRITING RECOGNITION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77724" y="5901140"/>
            <a:ext cx="13971362" cy="3967177"/>
          </a:xfrm>
          <a:custGeom>
            <a:avLst/>
            <a:gdLst/>
            <a:ahLst/>
            <a:cxnLst/>
            <a:rect r="r" b="b" t="t" l="l"/>
            <a:pathLst>
              <a:path h="3967177" w="13971362">
                <a:moveTo>
                  <a:pt x="0" y="0"/>
                </a:moveTo>
                <a:lnTo>
                  <a:pt x="13971362" y="0"/>
                </a:lnTo>
                <a:lnTo>
                  <a:pt x="13971362" y="3967177"/>
                </a:lnTo>
                <a:lnTo>
                  <a:pt x="0" y="3967177"/>
                </a:lnTo>
                <a:lnTo>
                  <a:pt x="0" y="0"/>
                </a:lnTo>
                <a:close/>
              </a:path>
            </a:pathLst>
          </a:custGeom>
          <a:blipFill>
            <a:blip r:embed="rId6"/>
            <a:stretch>
              <a:fillRect l="0" t="0" r="0" b="0"/>
            </a:stretch>
          </a:blipFill>
        </p:spPr>
      </p:sp>
      <p:sp>
        <p:nvSpPr>
          <p:cNvPr name="Freeform 7" id="7"/>
          <p:cNvSpPr/>
          <p:nvPr/>
        </p:nvSpPr>
        <p:spPr>
          <a:xfrm flipH="false" flipV="false" rot="0">
            <a:off x="348377" y="1842302"/>
            <a:ext cx="12584564" cy="3569266"/>
          </a:xfrm>
          <a:custGeom>
            <a:avLst/>
            <a:gdLst/>
            <a:ahLst/>
            <a:cxnLst/>
            <a:rect r="r" b="b" t="t" l="l"/>
            <a:pathLst>
              <a:path h="3569266" w="12584564">
                <a:moveTo>
                  <a:pt x="0" y="0"/>
                </a:moveTo>
                <a:lnTo>
                  <a:pt x="12584564" y="0"/>
                </a:lnTo>
                <a:lnTo>
                  <a:pt x="12584564" y="3569266"/>
                </a:lnTo>
                <a:lnTo>
                  <a:pt x="0" y="3569266"/>
                </a:lnTo>
                <a:lnTo>
                  <a:pt x="0" y="0"/>
                </a:lnTo>
                <a:close/>
              </a:path>
            </a:pathLst>
          </a:custGeom>
          <a:blipFill>
            <a:blip r:embed="rId7"/>
            <a:stretch>
              <a:fillRect l="0" t="0" r="0" b="0"/>
            </a:stretch>
          </a:blipFill>
        </p:spPr>
      </p:sp>
      <p:sp>
        <p:nvSpPr>
          <p:cNvPr name="Freeform 8" id="8"/>
          <p:cNvSpPr/>
          <p:nvPr/>
        </p:nvSpPr>
        <p:spPr>
          <a:xfrm flipH="false" flipV="false" rot="0">
            <a:off x="13290427" y="1614644"/>
            <a:ext cx="3498205" cy="3942560"/>
          </a:xfrm>
          <a:custGeom>
            <a:avLst/>
            <a:gdLst/>
            <a:ahLst/>
            <a:cxnLst/>
            <a:rect r="r" b="b" t="t" l="l"/>
            <a:pathLst>
              <a:path h="3942560" w="3498205">
                <a:moveTo>
                  <a:pt x="0" y="0"/>
                </a:moveTo>
                <a:lnTo>
                  <a:pt x="3498205" y="0"/>
                </a:lnTo>
                <a:lnTo>
                  <a:pt x="3498205" y="3942560"/>
                </a:lnTo>
                <a:lnTo>
                  <a:pt x="0" y="3942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97819" y="380722"/>
            <a:ext cx="15200053" cy="1061682"/>
          </a:xfrm>
          <a:prstGeom prst="rect">
            <a:avLst/>
          </a:prstGeom>
        </p:spPr>
        <p:txBody>
          <a:bodyPr anchor="t" rtlCol="false" tIns="0" lIns="0" bIns="0" rIns="0">
            <a:spAutoFit/>
          </a:bodyPr>
          <a:lstStyle/>
          <a:p>
            <a:pPr algn="l">
              <a:lnSpc>
                <a:spcPts val="8499"/>
              </a:lnSpc>
            </a:pPr>
            <a:r>
              <a:rPr lang="en-US" b="true" sz="6799" spc="67">
                <a:solidFill>
                  <a:srgbClr val="1C7378"/>
                </a:solidFill>
                <a:latin typeface="Proxima Nova Bold"/>
                <a:ea typeface="Proxima Nova Bold"/>
                <a:cs typeface="Proxima Nova Bold"/>
                <a:sym typeface="Proxima Nova Bold"/>
              </a:rPr>
              <a:t>OCR HANDWRITING RECOGNITION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290427" y="1614644"/>
            <a:ext cx="3498205" cy="3942560"/>
          </a:xfrm>
          <a:custGeom>
            <a:avLst/>
            <a:gdLst/>
            <a:ahLst/>
            <a:cxnLst/>
            <a:rect r="r" b="b" t="t" l="l"/>
            <a:pathLst>
              <a:path h="3942560" w="3498205">
                <a:moveTo>
                  <a:pt x="0" y="0"/>
                </a:moveTo>
                <a:lnTo>
                  <a:pt x="3498205" y="0"/>
                </a:lnTo>
                <a:lnTo>
                  <a:pt x="3498205" y="3942560"/>
                </a:lnTo>
                <a:lnTo>
                  <a:pt x="0" y="3942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085591" y="4573875"/>
            <a:ext cx="12116817" cy="1098570"/>
          </a:xfrm>
          <a:prstGeom prst="rect">
            <a:avLst/>
          </a:prstGeom>
        </p:spPr>
        <p:txBody>
          <a:bodyPr anchor="t" rtlCol="false" tIns="0" lIns="0" bIns="0" rIns="0">
            <a:spAutoFit/>
          </a:bodyPr>
          <a:lstStyle/>
          <a:p>
            <a:pPr algn="ctr">
              <a:lnSpc>
                <a:spcPts val="8746"/>
              </a:lnSpc>
            </a:pPr>
            <a:r>
              <a:rPr lang="en-US" b="true" sz="6996" spc="69">
                <a:solidFill>
                  <a:srgbClr val="1C7378"/>
                </a:solidFill>
                <a:latin typeface="Proxima Nova Bold"/>
                <a:ea typeface="Proxima Nova Bold"/>
                <a:cs typeface="Proxima Nova Bold"/>
                <a:sym typeface="Proxima Nova Bold"/>
              </a:rPr>
              <a:t>PERFORMANCE METRICS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show="false">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2292096" y="598932"/>
          <a:ext cx="13703808" cy="9089136"/>
        </p:xfrm>
        <a:graphic>
          <a:graphicData uri="http://schemas.openxmlformats.org/drawingml/2006/table">
            <a:tbl>
              <a:tblPr/>
              <a:tblGrid>
                <a:gridCol w="6851904"/>
                <a:gridCol w="6851904"/>
              </a:tblGrid>
              <a:tr h="2272284">
                <a:tc>
                  <a:txBody>
                    <a:bodyPr anchor="t" rtlCol="false"/>
                    <a:lstStyle/>
                    <a:p>
                      <a:pPr algn="ctr">
                        <a:lnSpc>
                          <a:spcPts val="6160"/>
                        </a:lnSpc>
                        <a:defRPr/>
                      </a:pPr>
                      <a:r>
                        <a:rPr lang="en-US" sz="4400" b="true">
                          <a:solidFill>
                            <a:srgbClr val="000000"/>
                          </a:solidFill>
                          <a:latin typeface="Proxima Nova Bold"/>
                          <a:ea typeface="Proxima Nova Bold"/>
                          <a:cs typeface="Proxima Nova Bold"/>
                          <a:sym typeface="Proxima Nova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6160"/>
                        </a:lnSpc>
                        <a:defRPr/>
                      </a:pPr>
                      <a:r>
                        <a:rPr lang="en-US" sz="4400" b="true">
                          <a:solidFill>
                            <a:srgbClr val="000000"/>
                          </a:solidFill>
                          <a:latin typeface="Proxima Nova Bold"/>
                          <a:ea typeface="Proxima Nova Bold"/>
                          <a:cs typeface="Proxima Nova Bold"/>
                          <a:sym typeface="Proxima Nova Bold"/>
                        </a:rPr>
                        <a:t>Performance Metrics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72284">
                <a:tc>
                  <a:txBody>
                    <a:bodyPr anchor="t" rtlCol="false"/>
                    <a:lstStyle/>
                    <a:p>
                      <a:pPr algn="ctr">
                        <a:lnSpc>
                          <a:spcPts val="2520"/>
                        </a:lnSpc>
                        <a:defRPr/>
                      </a:pPr>
                      <a:r>
                        <a:rPr lang="en-US" sz="1800">
                          <a:solidFill>
                            <a:srgbClr val="000000"/>
                          </a:solidFill>
                          <a:latin typeface="Proxima Nova"/>
                          <a:ea typeface="Proxima Nova"/>
                          <a:cs typeface="Proxima Nova"/>
                          <a:sym typeface="Proxima Nova"/>
                        </a:rPr>
                        <a:t>Kidney Stone Detection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72284">
                <a:tc>
                  <a:txBody>
                    <a:bodyPr anchor="t" rtlCol="false"/>
                    <a:lstStyle/>
                    <a:p>
                      <a:pPr algn="ctr">
                        <a:lnSpc>
                          <a:spcPts val="2520"/>
                        </a:lnSpc>
                        <a:defRPr/>
                      </a:pPr>
                      <a:r>
                        <a:rPr lang="en-US" sz="1800">
                          <a:solidFill>
                            <a:srgbClr val="000000"/>
                          </a:solidFill>
                          <a:latin typeface="Proxima Nova"/>
                          <a:ea typeface="Proxima Nova"/>
                          <a:cs typeface="Proxima Nova"/>
                          <a:sym typeface="Proxima Nova"/>
                        </a:rPr>
                        <a:t>Brain Tumor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72284">
                <a:tc>
                  <a:txBody>
                    <a:bodyPr anchor="t" rtlCol="false"/>
                    <a:lstStyle/>
                    <a:p>
                      <a:pPr algn="ctr">
                        <a:lnSpc>
                          <a:spcPts val="2520"/>
                        </a:lnSpc>
                        <a:defRPr/>
                      </a:pPr>
                      <a:r>
                        <a:rPr lang="en-US" sz="1800">
                          <a:solidFill>
                            <a:srgbClr val="000000"/>
                          </a:solidFill>
                          <a:latin typeface="Proxima Nova"/>
                          <a:ea typeface="Proxima Nova"/>
                          <a:cs typeface="Proxima Nova"/>
                          <a:sym typeface="Proxima Nova"/>
                        </a:rPr>
                        <a:t>Alzheimer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show="false">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3709500" y="2035542"/>
          <a:ext cx="12421768" cy="6996204"/>
        </p:xfrm>
        <a:graphic>
          <a:graphicData uri="http://schemas.openxmlformats.org/drawingml/2006/table">
            <a:tbl>
              <a:tblPr/>
              <a:tblGrid>
                <a:gridCol w="6210884"/>
                <a:gridCol w="6210884"/>
              </a:tblGrid>
              <a:tr h="1369533">
                <a:tc>
                  <a:txBody>
                    <a:bodyPr anchor="t" rtlCol="false"/>
                    <a:lstStyle/>
                    <a:p>
                      <a:pPr algn="ctr">
                        <a:lnSpc>
                          <a:spcPts val="6159"/>
                        </a:lnSpc>
                        <a:defRPr/>
                      </a:pPr>
                      <a:r>
                        <a:rPr lang="en-US" sz="4399" b="true">
                          <a:solidFill>
                            <a:srgbClr val="000000"/>
                          </a:solidFill>
                          <a:latin typeface="Proxima Nova Bold"/>
                          <a:ea typeface="Proxima Nova Bold"/>
                          <a:cs typeface="Proxima Nova Bold"/>
                          <a:sym typeface="Proxima Nova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6159"/>
                        </a:lnSpc>
                        <a:defRPr/>
                      </a:pPr>
                      <a:r>
                        <a:rPr lang="en-US" sz="4399" b="true">
                          <a:solidFill>
                            <a:srgbClr val="000000"/>
                          </a:solidFill>
                          <a:latin typeface="Proxima Nova Bold"/>
                          <a:ea typeface="Proxima Nova Bold"/>
                          <a:cs typeface="Proxima Nova Bold"/>
                          <a:sym typeface="Proxima Nova Bold"/>
                        </a:rPr>
                        <a:t>Performance Metrics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86983">
                <a:tc>
                  <a:txBody>
                    <a:bodyPr anchor="t" rtlCol="false"/>
                    <a:lstStyle/>
                    <a:p>
                      <a:pPr algn="ctr">
                        <a:lnSpc>
                          <a:spcPts val="2520"/>
                        </a:lnSpc>
                        <a:defRPr/>
                      </a:pPr>
                      <a:r>
                        <a:rPr lang="en-US" sz="1800">
                          <a:solidFill>
                            <a:srgbClr val="000000"/>
                          </a:solidFill>
                          <a:latin typeface="Proxima Nova"/>
                          <a:ea typeface="Proxima Nova"/>
                          <a:cs typeface="Proxima Nova"/>
                          <a:sym typeface="Proxima Nova"/>
                        </a:rPr>
                        <a:t>Skin Cancer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73704">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65984">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290427" y="1614644"/>
            <a:ext cx="3498205" cy="3942560"/>
          </a:xfrm>
          <a:custGeom>
            <a:avLst/>
            <a:gdLst/>
            <a:ahLst/>
            <a:cxnLst/>
            <a:rect r="r" b="b" t="t" l="l"/>
            <a:pathLst>
              <a:path h="3942560" w="3498205">
                <a:moveTo>
                  <a:pt x="0" y="0"/>
                </a:moveTo>
                <a:lnTo>
                  <a:pt x="3498205" y="0"/>
                </a:lnTo>
                <a:lnTo>
                  <a:pt x="3498205" y="3942560"/>
                </a:lnTo>
                <a:lnTo>
                  <a:pt x="0" y="3942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085591" y="4573875"/>
            <a:ext cx="12116817"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IMPLEMENTATION DETAILS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14631" y="1415573"/>
            <a:ext cx="10573369" cy="2893883"/>
          </a:xfrm>
          <a:custGeom>
            <a:avLst/>
            <a:gdLst/>
            <a:ahLst/>
            <a:cxnLst/>
            <a:rect r="r" b="b" t="t" l="l"/>
            <a:pathLst>
              <a:path h="2893883" w="10573369">
                <a:moveTo>
                  <a:pt x="0" y="0"/>
                </a:moveTo>
                <a:lnTo>
                  <a:pt x="10573369" y="0"/>
                </a:lnTo>
                <a:lnTo>
                  <a:pt x="10573369" y="2893883"/>
                </a:lnTo>
                <a:lnTo>
                  <a:pt x="0" y="2893883"/>
                </a:lnTo>
                <a:lnTo>
                  <a:pt x="0" y="0"/>
                </a:lnTo>
                <a:close/>
              </a:path>
            </a:pathLst>
          </a:custGeom>
          <a:blipFill>
            <a:blip r:embed="rId6"/>
            <a:stretch>
              <a:fillRect l="0" t="0" r="0" b="0"/>
            </a:stretch>
          </a:blipFill>
        </p:spPr>
      </p:sp>
      <p:sp>
        <p:nvSpPr>
          <p:cNvPr name="Freeform 7" id="7"/>
          <p:cNvSpPr/>
          <p:nvPr/>
        </p:nvSpPr>
        <p:spPr>
          <a:xfrm flipH="false" flipV="false" rot="0">
            <a:off x="3076948" y="5288890"/>
            <a:ext cx="14675427" cy="4158038"/>
          </a:xfrm>
          <a:custGeom>
            <a:avLst/>
            <a:gdLst/>
            <a:ahLst/>
            <a:cxnLst/>
            <a:rect r="r" b="b" t="t" l="l"/>
            <a:pathLst>
              <a:path h="4158038" w="14675427">
                <a:moveTo>
                  <a:pt x="0" y="0"/>
                </a:moveTo>
                <a:lnTo>
                  <a:pt x="14675426" y="0"/>
                </a:lnTo>
                <a:lnTo>
                  <a:pt x="14675426" y="4158037"/>
                </a:lnTo>
                <a:lnTo>
                  <a:pt x="0" y="4158037"/>
                </a:lnTo>
                <a:lnTo>
                  <a:pt x="0" y="0"/>
                </a:lnTo>
                <a:close/>
              </a:path>
            </a:pathLst>
          </a:custGeom>
          <a:blipFill>
            <a:blip r:embed="rId7"/>
            <a:stretch>
              <a:fillRect l="0" t="0" r="0" b="0"/>
            </a:stretch>
          </a:blipFill>
        </p:spPr>
      </p:sp>
      <p:sp>
        <p:nvSpPr>
          <p:cNvPr name="TextBox 8" id="8"/>
          <p:cNvSpPr txBox="true"/>
          <p:nvPr/>
        </p:nvSpPr>
        <p:spPr>
          <a:xfrm rot="0">
            <a:off x="-2561598" y="1831520"/>
            <a:ext cx="13510176" cy="1674500"/>
          </a:xfrm>
          <a:prstGeom prst="rect">
            <a:avLst/>
          </a:prstGeom>
        </p:spPr>
        <p:txBody>
          <a:bodyPr anchor="t" rtlCol="false" tIns="0" lIns="0" bIns="0" rIns="0">
            <a:spAutoFit/>
          </a:bodyPr>
          <a:lstStyle/>
          <a:p>
            <a:pPr algn="ctr">
              <a:lnSpc>
                <a:spcPts val="13498"/>
              </a:lnSpc>
            </a:pPr>
            <a:r>
              <a:rPr lang="en-US" b="true" sz="10799" spc="107">
                <a:solidFill>
                  <a:srgbClr val="1C7378"/>
                </a:solidFill>
                <a:latin typeface="Proxima Nova Bold"/>
                <a:ea typeface="Proxima Nova Bold"/>
                <a:cs typeface="Proxima Nova Bold"/>
                <a:sym typeface="Proxima Nova Bold"/>
              </a:rPr>
              <a:t>ARTICLES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85862" y="2074256"/>
            <a:ext cx="15529430" cy="6812185"/>
          </a:xfrm>
          <a:custGeom>
            <a:avLst/>
            <a:gdLst/>
            <a:ahLst/>
            <a:cxnLst/>
            <a:rect r="r" b="b" t="t" l="l"/>
            <a:pathLst>
              <a:path h="6812185" w="15529430">
                <a:moveTo>
                  <a:pt x="0" y="0"/>
                </a:moveTo>
                <a:lnTo>
                  <a:pt x="15529430" y="0"/>
                </a:lnTo>
                <a:lnTo>
                  <a:pt x="15529430" y="6812185"/>
                </a:lnTo>
                <a:lnTo>
                  <a:pt x="0" y="6812185"/>
                </a:lnTo>
                <a:lnTo>
                  <a:pt x="0" y="0"/>
                </a:lnTo>
                <a:close/>
              </a:path>
            </a:pathLst>
          </a:custGeom>
          <a:blipFill>
            <a:blip r:embed="rId6"/>
            <a:stretch>
              <a:fillRect l="0" t="0" r="0" b="-589"/>
            </a:stretch>
          </a:blipFill>
        </p:spPr>
      </p:sp>
      <p:sp>
        <p:nvSpPr>
          <p:cNvPr name="TextBox 7" id="7"/>
          <p:cNvSpPr txBox="true"/>
          <p:nvPr/>
        </p:nvSpPr>
        <p:spPr>
          <a:xfrm rot="0">
            <a:off x="6407997" y="401638"/>
            <a:ext cx="5472005"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HOME PAGE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066573"/>
            <a:ext cx="8626608" cy="3795708"/>
          </a:xfrm>
          <a:custGeom>
            <a:avLst/>
            <a:gdLst/>
            <a:ahLst/>
            <a:cxnLst/>
            <a:rect r="r" b="b" t="t" l="l"/>
            <a:pathLst>
              <a:path h="3795708" w="8626608">
                <a:moveTo>
                  <a:pt x="0" y="0"/>
                </a:moveTo>
                <a:lnTo>
                  <a:pt x="8626608" y="0"/>
                </a:lnTo>
                <a:lnTo>
                  <a:pt x="8626608" y="3795708"/>
                </a:lnTo>
                <a:lnTo>
                  <a:pt x="0" y="3795708"/>
                </a:lnTo>
                <a:lnTo>
                  <a:pt x="0" y="0"/>
                </a:lnTo>
                <a:close/>
              </a:path>
            </a:pathLst>
          </a:custGeom>
          <a:blipFill>
            <a:blip r:embed="rId6"/>
            <a:stretch>
              <a:fillRect l="0" t="0" r="0" b="0"/>
            </a:stretch>
          </a:blipFill>
        </p:spPr>
      </p:sp>
      <p:sp>
        <p:nvSpPr>
          <p:cNvPr name="Freeform 7" id="7"/>
          <p:cNvSpPr/>
          <p:nvPr/>
        </p:nvSpPr>
        <p:spPr>
          <a:xfrm flipH="false" flipV="false" rot="0">
            <a:off x="9220851" y="6187730"/>
            <a:ext cx="8038449" cy="3526869"/>
          </a:xfrm>
          <a:custGeom>
            <a:avLst/>
            <a:gdLst/>
            <a:ahLst/>
            <a:cxnLst/>
            <a:rect r="r" b="b" t="t" l="l"/>
            <a:pathLst>
              <a:path h="3526869" w="8038449">
                <a:moveTo>
                  <a:pt x="0" y="0"/>
                </a:moveTo>
                <a:lnTo>
                  <a:pt x="8038449" y="0"/>
                </a:lnTo>
                <a:lnTo>
                  <a:pt x="8038449" y="3526869"/>
                </a:lnTo>
                <a:lnTo>
                  <a:pt x="0" y="3526869"/>
                </a:lnTo>
                <a:lnTo>
                  <a:pt x="0" y="0"/>
                </a:lnTo>
                <a:close/>
              </a:path>
            </a:pathLst>
          </a:custGeom>
          <a:blipFill>
            <a:blip r:embed="rId7"/>
            <a:stretch>
              <a:fillRect l="0" t="0" r="0" b="0"/>
            </a:stretch>
          </a:blipFill>
        </p:spPr>
      </p:sp>
      <p:sp>
        <p:nvSpPr>
          <p:cNvPr name="TextBox 8" id="8"/>
          <p:cNvSpPr txBox="true"/>
          <p:nvPr/>
        </p:nvSpPr>
        <p:spPr>
          <a:xfrm rot="0">
            <a:off x="3256790" y="459075"/>
            <a:ext cx="11774420"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LOGIN AND REGISTRATION</a:t>
            </a:r>
          </a:p>
        </p:txBody>
      </p:sp>
      <p:sp>
        <p:nvSpPr>
          <p:cNvPr name="TextBox 9" id="9"/>
          <p:cNvSpPr txBox="true"/>
          <p:nvPr/>
        </p:nvSpPr>
        <p:spPr>
          <a:xfrm rot="0">
            <a:off x="10332559" y="3615377"/>
            <a:ext cx="6249060" cy="688574"/>
          </a:xfrm>
          <a:prstGeom prst="rect">
            <a:avLst/>
          </a:prstGeom>
        </p:spPr>
        <p:txBody>
          <a:bodyPr anchor="t" rtlCol="false" tIns="0" lIns="0" bIns="0" rIns="0">
            <a:spAutoFit/>
          </a:bodyPr>
          <a:lstStyle/>
          <a:p>
            <a:pPr algn="l">
              <a:lnSpc>
                <a:spcPts val="5586"/>
              </a:lnSpc>
            </a:pPr>
            <a:r>
              <a:rPr lang="en-US" b="true" sz="4469" spc="44">
                <a:solidFill>
                  <a:srgbClr val="1C7378"/>
                </a:solidFill>
                <a:latin typeface="Proxima Nova Bold"/>
                <a:ea typeface="Proxima Nova Bold"/>
                <a:cs typeface="Proxima Nova Bold"/>
                <a:sym typeface="Proxima Nova Bold"/>
              </a:rPr>
              <a:t>PATIENT LOGIN PAGE</a:t>
            </a:r>
          </a:p>
        </p:txBody>
      </p:sp>
      <p:sp>
        <p:nvSpPr>
          <p:cNvPr name="TextBox 10" id="10"/>
          <p:cNvSpPr txBox="true"/>
          <p:nvPr/>
        </p:nvSpPr>
        <p:spPr>
          <a:xfrm rot="0">
            <a:off x="1285862" y="7250980"/>
            <a:ext cx="7356528" cy="1390844"/>
          </a:xfrm>
          <a:prstGeom prst="rect">
            <a:avLst/>
          </a:prstGeom>
        </p:spPr>
        <p:txBody>
          <a:bodyPr anchor="t" rtlCol="false" tIns="0" lIns="0" bIns="0" rIns="0">
            <a:spAutoFit/>
          </a:bodyPr>
          <a:lstStyle/>
          <a:p>
            <a:pPr algn="ctr">
              <a:lnSpc>
                <a:spcPts val="5586"/>
              </a:lnSpc>
            </a:pPr>
            <a:r>
              <a:rPr lang="en-US" b="true" sz="4469" spc="44">
                <a:solidFill>
                  <a:srgbClr val="1C7378"/>
                </a:solidFill>
                <a:latin typeface="Proxima Nova Bold"/>
                <a:ea typeface="Proxima Nova Bold"/>
                <a:cs typeface="Proxima Nova Bold"/>
                <a:sym typeface="Proxima Nova Bold"/>
              </a:rPr>
              <a:t>PATIENT REGISTRATION PAGE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2016" y="2307252"/>
            <a:ext cx="8224220" cy="3639217"/>
          </a:xfrm>
          <a:custGeom>
            <a:avLst/>
            <a:gdLst/>
            <a:ahLst/>
            <a:cxnLst/>
            <a:rect r="r" b="b" t="t" l="l"/>
            <a:pathLst>
              <a:path h="3639217" w="8224220">
                <a:moveTo>
                  <a:pt x="0" y="0"/>
                </a:moveTo>
                <a:lnTo>
                  <a:pt x="8224220" y="0"/>
                </a:lnTo>
                <a:lnTo>
                  <a:pt x="8224220" y="3639218"/>
                </a:lnTo>
                <a:lnTo>
                  <a:pt x="0" y="3639218"/>
                </a:lnTo>
                <a:lnTo>
                  <a:pt x="0" y="0"/>
                </a:lnTo>
                <a:close/>
              </a:path>
            </a:pathLst>
          </a:custGeom>
          <a:blipFill>
            <a:blip r:embed="rId6"/>
            <a:stretch>
              <a:fillRect l="0" t="0" r="0" b="0"/>
            </a:stretch>
          </a:blipFill>
        </p:spPr>
      </p:sp>
      <p:sp>
        <p:nvSpPr>
          <p:cNvPr name="Freeform 7" id="7"/>
          <p:cNvSpPr/>
          <p:nvPr/>
        </p:nvSpPr>
        <p:spPr>
          <a:xfrm flipH="false" flipV="false" rot="0">
            <a:off x="9076236" y="6241641"/>
            <a:ext cx="8652175" cy="3806957"/>
          </a:xfrm>
          <a:custGeom>
            <a:avLst/>
            <a:gdLst/>
            <a:ahLst/>
            <a:cxnLst/>
            <a:rect r="r" b="b" t="t" l="l"/>
            <a:pathLst>
              <a:path h="3806957" w="8652175">
                <a:moveTo>
                  <a:pt x="0" y="0"/>
                </a:moveTo>
                <a:lnTo>
                  <a:pt x="8652176" y="0"/>
                </a:lnTo>
                <a:lnTo>
                  <a:pt x="8652176" y="3806957"/>
                </a:lnTo>
                <a:lnTo>
                  <a:pt x="0" y="3806957"/>
                </a:lnTo>
                <a:lnTo>
                  <a:pt x="0" y="0"/>
                </a:lnTo>
                <a:close/>
              </a:path>
            </a:pathLst>
          </a:custGeom>
          <a:blipFill>
            <a:blip r:embed="rId7"/>
            <a:stretch>
              <a:fillRect l="0" t="0" r="0" b="0"/>
            </a:stretch>
          </a:blipFill>
        </p:spPr>
      </p:sp>
      <p:sp>
        <p:nvSpPr>
          <p:cNvPr name="TextBox 8" id="8"/>
          <p:cNvSpPr txBox="true"/>
          <p:nvPr/>
        </p:nvSpPr>
        <p:spPr>
          <a:xfrm rot="0">
            <a:off x="3256790" y="459075"/>
            <a:ext cx="11774420"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LOGIN AND REGISTRATION</a:t>
            </a:r>
          </a:p>
        </p:txBody>
      </p:sp>
      <p:sp>
        <p:nvSpPr>
          <p:cNvPr name="TextBox 9" id="9"/>
          <p:cNvSpPr txBox="true"/>
          <p:nvPr/>
        </p:nvSpPr>
        <p:spPr>
          <a:xfrm rot="0">
            <a:off x="10332559" y="3615377"/>
            <a:ext cx="6249060" cy="688574"/>
          </a:xfrm>
          <a:prstGeom prst="rect">
            <a:avLst/>
          </a:prstGeom>
        </p:spPr>
        <p:txBody>
          <a:bodyPr anchor="t" rtlCol="false" tIns="0" lIns="0" bIns="0" rIns="0">
            <a:spAutoFit/>
          </a:bodyPr>
          <a:lstStyle/>
          <a:p>
            <a:pPr algn="l">
              <a:lnSpc>
                <a:spcPts val="5586"/>
              </a:lnSpc>
            </a:pPr>
            <a:r>
              <a:rPr lang="en-US" b="true" sz="4469" spc="44">
                <a:solidFill>
                  <a:srgbClr val="1C7378"/>
                </a:solidFill>
                <a:latin typeface="Proxima Nova Bold"/>
                <a:ea typeface="Proxima Nova Bold"/>
                <a:cs typeface="Proxima Nova Bold"/>
                <a:sym typeface="Proxima Nova Bold"/>
              </a:rPr>
              <a:t>DOCTOR LOGIN PAGE</a:t>
            </a:r>
          </a:p>
        </p:txBody>
      </p:sp>
      <p:sp>
        <p:nvSpPr>
          <p:cNvPr name="TextBox 10" id="10"/>
          <p:cNvSpPr txBox="true"/>
          <p:nvPr/>
        </p:nvSpPr>
        <p:spPr>
          <a:xfrm rot="0">
            <a:off x="1028700" y="7796070"/>
            <a:ext cx="7381255" cy="688574"/>
          </a:xfrm>
          <a:prstGeom prst="rect">
            <a:avLst/>
          </a:prstGeom>
        </p:spPr>
        <p:txBody>
          <a:bodyPr anchor="t" rtlCol="false" tIns="0" lIns="0" bIns="0" rIns="0">
            <a:spAutoFit/>
          </a:bodyPr>
          <a:lstStyle/>
          <a:p>
            <a:pPr algn="l">
              <a:lnSpc>
                <a:spcPts val="5586"/>
              </a:lnSpc>
            </a:pPr>
            <a:r>
              <a:rPr lang="en-US" b="true" sz="4469" spc="44">
                <a:solidFill>
                  <a:srgbClr val="1C7378"/>
                </a:solidFill>
                <a:latin typeface="Proxima Nova Bold"/>
                <a:ea typeface="Proxima Nova Bold"/>
                <a:cs typeface="Proxima Nova Bold"/>
                <a:sym typeface="Proxima Nova Bold"/>
              </a:rPr>
              <a:t>PHARMACIST LOGIN PAGE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0216" y="1870206"/>
            <a:ext cx="11690336" cy="3273294"/>
          </a:xfrm>
          <a:custGeom>
            <a:avLst/>
            <a:gdLst/>
            <a:ahLst/>
            <a:cxnLst/>
            <a:rect r="r" b="b" t="t" l="l"/>
            <a:pathLst>
              <a:path h="3273294" w="11690336">
                <a:moveTo>
                  <a:pt x="0" y="0"/>
                </a:moveTo>
                <a:lnTo>
                  <a:pt x="11690337" y="0"/>
                </a:lnTo>
                <a:lnTo>
                  <a:pt x="11690337" y="3273294"/>
                </a:lnTo>
                <a:lnTo>
                  <a:pt x="0" y="3273294"/>
                </a:lnTo>
                <a:lnTo>
                  <a:pt x="0" y="0"/>
                </a:lnTo>
                <a:close/>
              </a:path>
            </a:pathLst>
          </a:custGeom>
          <a:blipFill>
            <a:blip r:embed="rId6"/>
            <a:stretch>
              <a:fillRect l="0" t="0" r="0" b="0"/>
            </a:stretch>
          </a:blipFill>
        </p:spPr>
      </p:sp>
      <p:sp>
        <p:nvSpPr>
          <p:cNvPr name="Freeform 7" id="7"/>
          <p:cNvSpPr/>
          <p:nvPr/>
        </p:nvSpPr>
        <p:spPr>
          <a:xfrm flipH="false" flipV="false" rot="0">
            <a:off x="5622613" y="6478184"/>
            <a:ext cx="11301259" cy="3333871"/>
          </a:xfrm>
          <a:custGeom>
            <a:avLst/>
            <a:gdLst/>
            <a:ahLst/>
            <a:cxnLst/>
            <a:rect r="r" b="b" t="t" l="l"/>
            <a:pathLst>
              <a:path h="3333871" w="11301259">
                <a:moveTo>
                  <a:pt x="0" y="0"/>
                </a:moveTo>
                <a:lnTo>
                  <a:pt x="11301259" y="0"/>
                </a:lnTo>
                <a:lnTo>
                  <a:pt x="11301259" y="3333871"/>
                </a:lnTo>
                <a:lnTo>
                  <a:pt x="0" y="3333871"/>
                </a:lnTo>
                <a:lnTo>
                  <a:pt x="0" y="0"/>
                </a:lnTo>
                <a:close/>
              </a:path>
            </a:pathLst>
          </a:custGeom>
          <a:blipFill>
            <a:blip r:embed="rId7"/>
            <a:stretch>
              <a:fillRect l="0" t="0" r="0" b="0"/>
            </a:stretch>
          </a:blipFill>
        </p:spPr>
      </p:sp>
      <p:sp>
        <p:nvSpPr>
          <p:cNvPr name="TextBox 8" id="8"/>
          <p:cNvSpPr txBox="true"/>
          <p:nvPr/>
        </p:nvSpPr>
        <p:spPr>
          <a:xfrm rot="0">
            <a:off x="6029732" y="401638"/>
            <a:ext cx="4760446"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FEATURES</a:t>
            </a:r>
          </a:p>
        </p:txBody>
      </p:sp>
      <p:sp>
        <p:nvSpPr>
          <p:cNvPr name="TextBox 9" id="9"/>
          <p:cNvSpPr txBox="true"/>
          <p:nvPr/>
        </p:nvSpPr>
        <p:spPr>
          <a:xfrm rot="0">
            <a:off x="3508345" y="5604418"/>
            <a:ext cx="11271309" cy="393798"/>
          </a:xfrm>
          <a:prstGeom prst="rect">
            <a:avLst/>
          </a:prstGeom>
        </p:spPr>
        <p:txBody>
          <a:bodyPr anchor="t" rtlCol="false" tIns="0" lIns="0" bIns="0" rIns="0">
            <a:spAutoFit/>
          </a:bodyPr>
          <a:lstStyle/>
          <a:p>
            <a:pPr algn="l">
              <a:lnSpc>
                <a:spcPts val="3105"/>
              </a:lnSpc>
            </a:pPr>
            <a:r>
              <a:rPr lang="en-US" b="true" sz="2484" spc="24">
                <a:solidFill>
                  <a:srgbClr val="1C7378"/>
                </a:solidFill>
                <a:latin typeface="Proxima Nova Bold"/>
                <a:ea typeface="Proxima Nova Bold"/>
                <a:cs typeface="Proxima Nova Bold"/>
                <a:sym typeface="Proxima Nova Bold"/>
              </a:rPr>
              <a:t>REPORT ANALYSER AND HANDWRITTEN PRESCRIPTION CONVERTER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98610" y="1560225"/>
            <a:ext cx="10485344" cy="8465767"/>
          </a:xfrm>
          <a:custGeom>
            <a:avLst/>
            <a:gdLst/>
            <a:ahLst/>
            <a:cxnLst/>
            <a:rect r="r" b="b" t="t" l="l"/>
            <a:pathLst>
              <a:path h="8465767" w="10485344">
                <a:moveTo>
                  <a:pt x="0" y="0"/>
                </a:moveTo>
                <a:lnTo>
                  <a:pt x="10485344" y="0"/>
                </a:lnTo>
                <a:lnTo>
                  <a:pt x="10485344" y="8465767"/>
                </a:lnTo>
                <a:lnTo>
                  <a:pt x="0" y="8465767"/>
                </a:lnTo>
                <a:lnTo>
                  <a:pt x="0" y="0"/>
                </a:lnTo>
                <a:close/>
              </a:path>
            </a:pathLst>
          </a:custGeom>
          <a:blipFill>
            <a:blip r:embed="rId6"/>
            <a:stretch>
              <a:fillRect l="-52213" t="-11821" r="-54739" b="0"/>
            </a:stretch>
          </a:blipFill>
        </p:spPr>
      </p:sp>
      <p:sp>
        <p:nvSpPr>
          <p:cNvPr name="TextBox 7" id="7"/>
          <p:cNvSpPr txBox="true"/>
          <p:nvPr/>
        </p:nvSpPr>
        <p:spPr>
          <a:xfrm rot="0">
            <a:off x="5033413" y="459075"/>
            <a:ext cx="7415736"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SAMPLE REPORT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61701" y="1853448"/>
            <a:ext cx="16764597" cy="6580104"/>
          </a:xfrm>
          <a:custGeom>
            <a:avLst/>
            <a:gdLst/>
            <a:ahLst/>
            <a:cxnLst/>
            <a:rect r="r" b="b" t="t" l="l"/>
            <a:pathLst>
              <a:path h="6580104" w="16764597">
                <a:moveTo>
                  <a:pt x="0" y="0"/>
                </a:moveTo>
                <a:lnTo>
                  <a:pt x="16764598" y="0"/>
                </a:lnTo>
                <a:lnTo>
                  <a:pt x="16764598" y="6580104"/>
                </a:lnTo>
                <a:lnTo>
                  <a:pt x="0" y="6580104"/>
                </a:lnTo>
                <a:lnTo>
                  <a:pt x="0" y="0"/>
                </a:lnTo>
                <a:close/>
              </a:path>
            </a:pathLst>
          </a:custGeom>
          <a:blipFill>
            <a:blip r:embed="rId6"/>
            <a:stretch>
              <a:fillRect l="0" t="0" r="0" b="0"/>
            </a:stretch>
          </a:blipFill>
        </p:spPr>
      </p:sp>
      <p:sp>
        <p:nvSpPr>
          <p:cNvPr name="TextBox 7" id="7"/>
          <p:cNvSpPr txBox="true"/>
          <p:nvPr/>
        </p:nvSpPr>
        <p:spPr>
          <a:xfrm rot="0">
            <a:off x="4133537" y="459075"/>
            <a:ext cx="10020927"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PATIENT DASHBOARD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2731" y="1580542"/>
            <a:ext cx="12389537" cy="5482370"/>
          </a:xfrm>
          <a:custGeom>
            <a:avLst/>
            <a:gdLst/>
            <a:ahLst/>
            <a:cxnLst/>
            <a:rect r="r" b="b" t="t" l="l"/>
            <a:pathLst>
              <a:path h="5482370" w="12389537">
                <a:moveTo>
                  <a:pt x="0" y="0"/>
                </a:moveTo>
                <a:lnTo>
                  <a:pt x="12389536" y="0"/>
                </a:lnTo>
                <a:lnTo>
                  <a:pt x="12389536" y="5482370"/>
                </a:lnTo>
                <a:lnTo>
                  <a:pt x="0" y="5482370"/>
                </a:lnTo>
                <a:lnTo>
                  <a:pt x="0" y="0"/>
                </a:lnTo>
                <a:close/>
              </a:path>
            </a:pathLst>
          </a:custGeom>
          <a:blipFill>
            <a:blip r:embed="rId6"/>
            <a:stretch>
              <a:fillRect l="0" t="0" r="0" b="0"/>
            </a:stretch>
          </a:blipFill>
        </p:spPr>
      </p:sp>
      <p:sp>
        <p:nvSpPr>
          <p:cNvPr name="Freeform 7" id="7"/>
          <p:cNvSpPr/>
          <p:nvPr/>
        </p:nvSpPr>
        <p:spPr>
          <a:xfrm flipH="false" flipV="false" rot="0">
            <a:off x="13366469" y="3549351"/>
            <a:ext cx="4430716" cy="5893688"/>
          </a:xfrm>
          <a:custGeom>
            <a:avLst/>
            <a:gdLst/>
            <a:ahLst/>
            <a:cxnLst/>
            <a:rect r="r" b="b" t="t" l="l"/>
            <a:pathLst>
              <a:path h="5893688" w="4430716">
                <a:moveTo>
                  <a:pt x="0" y="0"/>
                </a:moveTo>
                <a:lnTo>
                  <a:pt x="4430716" y="0"/>
                </a:lnTo>
                <a:lnTo>
                  <a:pt x="4430716" y="5893688"/>
                </a:lnTo>
                <a:lnTo>
                  <a:pt x="0" y="5893688"/>
                </a:lnTo>
                <a:lnTo>
                  <a:pt x="0" y="0"/>
                </a:lnTo>
                <a:close/>
              </a:path>
            </a:pathLst>
          </a:custGeom>
          <a:blipFill>
            <a:blip r:embed="rId7"/>
            <a:stretch>
              <a:fillRect l="0" t="0" r="0" b="0"/>
            </a:stretch>
          </a:blipFill>
        </p:spPr>
      </p:sp>
      <p:sp>
        <p:nvSpPr>
          <p:cNvPr name="TextBox 8" id="8"/>
          <p:cNvSpPr txBox="true"/>
          <p:nvPr/>
        </p:nvSpPr>
        <p:spPr>
          <a:xfrm rot="0">
            <a:off x="4133537" y="459075"/>
            <a:ext cx="11749371"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PERSONAL AI CHATBOT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10393" y="3755010"/>
            <a:ext cx="12389537" cy="5482370"/>
          </a:xfrm>
          <a:custGeom>
            <a:avLst/>
            <a:gdLst/>
            <a:ahLst/>
            <a:cxnLst/>
            <a:rect r="r" b="b" t="t" l="l"/>
            <a:pathLst>
              <a:path h="5482370" w="12389537">
                <a:moveTo>
                  <a:pt x="0" y="0"/>
                </a:moveTo>
                <a:lnTo>
                  <a:pt x="12389537" y="0"/>
                </a:lnTo>
                <a:lnTo>
                  <a:pt x="12389537" y="5482370"/>
                </a:lnTo>
                <a:lnTo>
                  <a:pt x="0" y="5482370"/>
                </a:lnTo>
                <a:lnTo>
                  <a:pt x="0" y="0"/>
                </a:lnTo>
                <a:close/>
              </a:path>
            </a:pathLst>
          </a:custGeom>
          <a:blipFill>
            <a:blip r:embed="rId6"/>
            <a:stretch>
              <a:fillRect l="0" t="0" r="0" b="0"/>
            </a:stretch>
          </a:blipFill>
        </p:spPr>
      </p:sp>
      <p:sp>
        <p:nvSpPr>
          <p:cNvPr name="Freeform 7" id="7"/>
          <p:cNvSpPr/>
          <p:nvPr/>
        </p:nvSpPr>
        <p:spPr>
          <a:xfrm flipH="false" flipV="false" rot="0">
            <a:off x="13366469" y="3549351"/>
            <a:ext cx="4430716" cy="5893688"/>
          </a:xfrm>
          <a:custGeom>
            <a:avLst/>
            <a:gdLst/>
            <a:ahLst/>
            <a:cxnLst/>
            <a:rect r="r" b="b" t="t" l="l"/>
            <a:pathLst>
              <a:path h="5893688" w="4430716">
                <a:moveTo>
                  <a:pt x="0" y="0"/>
                </a:moveTo>
                <a:lnTo>
                  <a:pt x="4430716" y="0"/>
                </a:lnTo>
                <a:lnTo>
                  <a:pt x="4430716" y="5893688"/>
                </a:lnTo>
                <a:lnTo>
                  <a:pt x="0" y="5893688"/>
                </a:lnTo>
                <a:lnTo>
                  <a:pt x="0" y="0"/>
                </a:lnTo>
                <a:close/>
              </a:path>
            </a:pathLst>
          </a:custGeom>
          <a:blipFill>
            <a:blip r:embed="rId7"/>
            <a:stretch>
              <a:fillRect l="0" t="0" r="0" b="0"/>
            </a:stretch>
          </a:blipFill>
        </p:spPr>
      </p:sp>
      <p:sp>
        <p:nvSpPr>
          <p:cNvPr name="TextBox 8" id="8"/>
          <p:cNvSpPr txBox="true"/>
          <p:nvPr/>
        </p:nvSpPr>
        <p:spPr>
          <a:xfrm rot="0">
            <a:off x="4133537" y="459075"/>
            <a:ext cx="11749371"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PERSONAL AI CHATBOT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7928180" cy="4459601"/>
          </a:xfrm>
        </p:grpSpPr>
        <p:sp>
          <p:nvSpPr>
            <p:cNvPr name="Freeform 3" id="3"/>
            <p:cNvSpPr/>
            <p:nvPr/>
          </p:nvSpPr>
          <p:spPr>
            <a:xfrm flipH="false" flipV="false" rot="0">
              <a:off x="0" y="0"/>
              <a:ext cx="7928180" cy="4459601"/>
            </a:xfrm>
            <a:custGeom>
              <a:avLst/>
              <a:gdLst/>
              <a:ahLst/>
              <a:cxnLst/>
              <a:rect r="r" b="b" t="t" l="l"/>
              <a:pathLst>
                <a:path h="4459601" w="7928180">
                  <a:moveTo>
                    <a:pt x="0" y="0"/>
                  </a:moveTo>
                  <a:lnTo>
                    <a:pt x="7928180" y="0"/>
                  </a:lnTo>
                  <a:lnTo>
                    <a:pt x="7928180" y="4459601"/>
                  </a:lnTo>
                  <a:lnTo>
                    <a:pt x="0" y="4459601"/>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1036801" y="8480690"/>
            <a:ext cx="4645327" cy="5039309"/>
          </a:xfrm>
          <a:custGeom>
            <a:avLst/>
            <a:gdLst/>
            <a:ahLst/>
            <a:cxnLst/>
            <a:rect r="r" b="b" t="t" l="l"/>
            <a:pathLst>
              <a:path h="5039309" w="4645327">
                <a:moveTo>
                  <a:pt x="0" y="0"/>
                </a:moveTo>
                <a:lnTo>
                  <a:pt x="4645327" y="0"/>
                </a:lnTo>
                <a:lnTo>
                  <a:pt x="4645327" y="5039310"/>
                </a:lnTo>
                <a:lnTo>
                  <a:pt x="0" y="5039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813937" y="5442962"/>
            <a:ext cx="9672466" cy="4243795"/>
          </a:xfrm>
          <a:custGeom>
            <a:avLst/>
            <a:gdLst/>
            <a:ahLst/>
            <a:cxnLst/>
            <a:rect r="r" b="b" t="t" l="l"/>
            <a:pathLst>
              <a:path h="4243795" w="9672466">
                <a:moveTo>
                  <a:pt x="0" y="0"/>
                </a:moveTo>
                <a:lnTo>
                  <a:pt x="9672466" y="0"/>
                </a:lnTo>
                <a:lnTo>
                  <a:pt x="9672466" y="4243795"/>
                </a:lnTo>
                <a:lnTo>
                  <a:pt x="0" y="4243795"/>
                </a:lnTo>
                <a:lnTo>
                  <a:pt x="0" y="0"/>
                </a:lnTo>
                <a:close/>
              </a:path>
            </a:pathLst>
          </a:custGeom>
          <a:blipFill>
            <a:blip r:embed="rId6"/>
            <a:stretch>
              <a:fillRect l="0" t="0" r="0" b="0"/>
            </a:stretch>
          </a:blipFill>
        </p:spPr>
      </p:sp>
      <p:sp>
        <p:nvSpPr>
          <p:cNvPr name="Freeform 7" id="7"/>
          <p:cNvSpPr/>
          <p:nvPr/>
        </p:nvSpPr>
        <p:spPr>
          <a:xfrm flipH="false" flipV="false" rot="0">
            <a:off x="624064" y="1821323"/>
            <a:ext cx="10157072" cy="4494504"/>
          </a:xfrm>
          <a:custGeom>
            <a:avLst/>
            <a:gdLst/>
            <a:ahLst/>
            <a:cxnLst/>
            <a:rect r="r" b="b" t="t" l="l"/>
            <a:pathLst>
              <a:path h="4494504" w="10157072">
                <a:moveTo>
                  <a:pt x="0" y="0"/>
                </a:moveTo>
                <a:lnTo>
                  <a:pt x="10157072" y="0"/>
                </a:lnTo>
                <a:lnTo>
                  <a:pt x="10157072" y="4494505"/>
                </a:lnTo>
                <a:lnTo>
                  <a:pt x="0" y="4494505"/>
                </a:lnTo>
                <a:lnTo>
                  <a:pt x="0" y="0"/>
                </a:lnTo>
                <a:close/>
              </a:path>
            </a:pathLst>
          </a:custGeom>
          <a:blipFill>
            <a:blip r:embed="rId7"/>
            <a:stretch>
              <a:fillRect l="0" t="0" r="0" b="0"/>
            </a:stretch>
          </a:blipFill>
        </p:spPr>
      </p:sp>
      <p:sp>
        <p:nvSpPr>
          <p:cNvPr name="TextBox 8" id="8"/>
          <p:cNvSpPr txBox="true"/>
          <p:nvPr/>
        </p:nvSpPr>
        <p:spPr>
          <a:xfrm rot="0">
            <a:off x="4872509" y="479392"/>
            <a:ext cx="8542982" cy="1101150"/>
          </a:xfrm>
          <a:prstGeom prst="rect">
            <a:avLst/>
          </a:prstGeom>
        </p:spPr>
        <p:txBody>
          <a:bodyPr anchor="t" rtlCol="false" tIns="0" lIns="0" bIns="0" rIns="0">
            <a:spAutoFit/>
          </a:bodyPr>
          <a:lstStyle/>
          <a:p>
            <a:pPr algn="l">
              <a:lnSpc>
                <a:spcPts val="8746"/>
              </a:lnSpc>
            </a:pPr>
            <a:r>
              <a:rPr lang="en-US" b="true" sz="6996" spc="69">
                <a:solidFill>
                  <a:srgbClr val="1C7378"/>
                </a:solidFill>
                <a:latin typeface="Proxima Nova Bold"/>
                <a:ea typeface="Proxima Nova Bold"/>
                <a:cs typeface="Proxima Nova Bold"/>
                <a:sym typeface="Proxima Nova Bold"/>
              </a:rPr>
              <a:t>QR CODE SCANNER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1921" y="848084"/>
            <a:ext cx="7942727" cy="8861054"/>
          </a:xfrm>
          <a:custGeom>
            <a:avLst/>
            <a:gdLst/>
            <a:ahLst/>
            <a:cxnLst/>
            <a:rect r="r" b="b" t="t" l="l"/>
            <a:pathLst>
              <a:path h="8861054" w="7942727">
                <a:moveTo>
                  <a:pt x="0" y="0"/>
                </a:moveTo>
                <a:lnTo>
                  <a:pt x="7942726" y="0"/>
                </a:lnTo>
                <a:lnTo>
                  <a:pt x="7942726" y="8861054"/>
                </a:lnTo>
                <a:lnTo>
                  <a:pt x="0" y="8861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09814" y="-117387"/>
            <a:ext cx="9199540" cy="10521774"/>
            <a:chOff x="0" y="0"/>
            <a:chExt cx="3988167" cy="4561380"/>
          </a:xfrm>
        </p:grpSpPr>
        <p:sp>
          <p:nvSpPr>
            <p:cNvPr name="Freeform 4" id="4"/>
            <p:cNvSpPr/>
            <p:nvPr/>
          </p:nvSpPr>
          <p:spPr>
            <a:xfrm flipH="false" flipV="false" rot="0">
              <a:off x="0" y="0"/>
              <a:ext cx="3988167" cy="4561380"/>
            </a:xfrm>
            <a:custGeom>
              <a:avLst/>
              <a:gdLst/>
              <a:ahLst/>
              <a:cxnLst/>
              <a:rect r="r" b="b" t="t" l="l"/>
              <a:pathLst>
                <a:path h="4561380" w="3988167">
                  <a:moveTo>
                    <a:pt x="0" y="0"/>
                  </a:moveTo>
                  <a:lnTo>
                    <a:pt x="3988167" y="0"/>
                  </a:lnTo>
                  <a:lnTo>
                    <a:pt x="3988167" y="4561380"/>
                  </a:lnTo>
                  <a:lnTo>
                    <a:pt x="0" y="4561380"/>
                  </a:lnTo>
                  <a:close/>
                </a:path>
              </a:pathLst>
            </a:custGeom>
            <a:solidFill>
              <a:srgbClr val="CAE7E4"/>
            </a:solidFill>
          </p:spPr>
        </p:sp>
      </p:grpSp>
      <p:sp>
        <p:nvSpPr>
          <p:cNvPr name="Freeform 5" id="5"/>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171012" y="2215076"/>
            <a:ext cx="7088288" cy="5856848"/>
          </a:xfrm>
          <a:custGeom>
            <a:avLst/>
            <a:gdLst/>
            <a:ahLst/>
            <a:cxnLst/>
            <a:rect r="r" b="b" t="t" l="l"/>
            <a:pathLst>
              <a:path h="5856848" w="7088288">
                <a:moveTo>
                  <a:pt x="0" y="0"/>
                </a:moveTo>
                <a:lnTo>
                  <a:pt x="7088288" y="0"/>
                </a:lnTo>
                <a:lnTo>
                  <a:pt x="7088288" y="5856848"/>
                </a:lnTo>
                <a:lnTo>
                  <a:pt x="0" y="5856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49929" y="-194389"/>
            <a:ext cx="20908391" cy="10675779"/>
            <a:chOff x="0" y="0"/>
            <a:chExt cx="9064167" cy="4628144"/>
          </a:xfrm>
        </p:grpSpPr>
        <p:sp>
          <p:nvSpPr>
            <p:cNvPr name="Freeform 3" id="3"/>
            <p:cNvSpPr/>
            <p:nvPr/>
          </p:nvSpPr>
          <p:spPr>
            <a:xfrm flipH="false" flipV="false" rot="0">
              <a:off x="0" y="0"/>
              <a:ext cx="9064167" cy="4628144"/>
            </a:xfrm>
            <a:custGeom>
              <a:avLst/>
              <a:gdLst/>
              <a:ahLst/>
              <a:cxnLst/>
              <a:rect r="r" b="b" t="t" l="l"/>
              <a:pathLst>
                <a:path h="4628144" w="9064167">
                  <a:moveTo>
                    <a:pt x="0" y="0"/>
                  </a:moveTo>
                  <a:lnTo>
                    <a:pt x="9064167" y="0"/>
                  </a:lnTo>
                  <a:lnTo>
                    <a:pt x="9064167" y="4628144"/>
                  </a:lnTo>
                  <a:lnTo>
                    <a:pt x="0" y="4628144"/>
                  </a:lnTo>
                  <a:close/>
                </a:path>
              </a:pathLst>
            </a:custGeom>
            <a:solidFill>
              <a:srgbClr val="CAE7E4"/>
            </a:solidFill>
          </p:spPr>
        </p:sp>
      </p:grpSp>
      <p:sp>
        <p:nvSpPr>
          <p:cNvPr name="Freeform 4" id="4"/>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97848" y="1869620"/>
            <a:ext cx="10766919" cy="1491952"/>
          </a:xfrm>
          <a:custGeom>
            <a:avLst/>
            <a:gdLst/>
            <a:ahLst/>
            <a:cxnLst/>
            <a:rect r="r" b="b" t="t" l="l"/>
            <a:pathLst>
              <a:path h="1491952" w="10766919">
                <a:moveTo>
                  <a:pt x="0" y="0"/>
                </a:moveTo>
                <a:lnTo>
                  <a:pt x="10766920" y="0"/>
                </a:lnTo>
                <a:lnTo>
                  <a:pt x="10766920" y="1491951"/>
                </a:lnTo>
                <a:lnTo>
                  <a:pt x="0" y="1491951"/>
                </a:lnTo>
                <a:lnTo>
                  <a:pt x="0" y="0"/>
                </a:lnTo>
                <a:close/>
              </a:path>
            </a:pathLst>
          </a:custGeom>
          <a:blipFill>
            <a:blip r:embed="rId6"/>
            <a:stretch>
              <a:fillRect l="0" t="0" r="0" b="0"/>
            </a:stretch>
          </a:blipFill>
        </p:spPr>
      </p:sp>
      <p:sp>
        <p:nvSpPr>
          <p:cNvPr name="Freeform 7" id="7"/>
          <p:cNvSpPr/>
          <p:nvPr/>
        </p:nvSpPr>
        <p:spPr>
          <a:xfrm flipH="false" flipV="false" rot="0">
            <a:off x="3350959" y="8126360"/>
            <a:ext cx="12205287" cy="1661158"/>
          </a:xfrm>
          <a:custGeom>
            <a:avLst/>
            <a:gdLst/>
            <a:ahLst/>
            <a:cxnLst/>
            <a:rect r="r" b="b" t="t" l="l"/>
            <a:pathLst>
              <a:path h="1661158" w="12205287">
                <a:moveTo>
                  <a:pt x="0" y="0"/>
                </a:moveTo>
                <a:lnTo>
                  <a:pt x="12205287" y="0"/>
                </a:lnTo>
                <a:lnTo>
                  <a:pt x="12205287" y="1661158"/>
                </a:lnTo>
                <a:lnTo>
                  <a:pt x="0" y="1661158"/>
                </a:lnTo>
                <a:lnTo>
                  <a:pt x="0" y="0"/>
                </a:lnTo>
                <a:close/>
              </a:path>
            </a:pathLst>
          </a:custGeom>
          <a:blipFill>
            <a:blip r:embed="rId7"/>
            <a:stretch>
              <a:fillRect l="0" t="0" r="0" b="0"/>
            </a:stretch>
          </a:blipFill>
        </p:spPr>
      </p:sp>
      <p:sp>
        <p:nvSpPr>
          <p:cNvPr name="Freeform 8" id="8"/>
          <p:cNvSpPr/>
          <p:nvPr/>
        </p:nvSpPr>
        <p:spPr>
          <a:xfrm flipH="false" flipV="false" rot="0">
            <a:off x="3350959" y="3849669"/>
            <a:ext cx="12205287" cy="3904535"/>
          </a:xfrm>
          <a:custGeom>
            <a:avLst/>
            <a:gdLst/>
            <a:ahLst/>
            <a:cxnLst/>
            <a:rect r="r" b="b" t="t" l="l"/>
            <a:pathLst>
              <a:path h="3904535" w="12205287">
                <a:moveTo>
                  <a:pt x="0" y="0"/>
                </a:moveTo>
                <a:lnTo>
                  <a:pt x="12205287" y="0"/>
                </a:lnTo>
                <a:lnTo>
                  <a:pt x="12205287" y="3904535"/>
                </a:lnTo>
                <a:lnTo>
                  <a:pt x="0" y="3904535"/>
                </a:lnTo>
                <a:lnTo>
                  <a:pt x="0" y="0"/>
                </a:lnTo>
                <a:close/>
              </a:path>
            </a:pathLst>
          </a:custGeom>
          <a:blipFill>
            <a:blip r:embed="rId8"/>
            <a:stretch>
              <a:fillRect l="0" t="0" r="0" b="0"/>
            </a:stretch>
          </a:blipFill>
        </p:spPr>
      </p:sp>
      <p:sp>
        <p:nvSpPr>
          <p:cNvPr name="TextBox 9" id="9"/>
          <p:cNvSpPr txBox="true"/>
          <p:nvPr/>
        </p:nvSpPr>
        <p:spPr>
          <a:xfrm rot="0">
            <a:off x="-2561598" y="1831520"/>
            <a:ext cx="13510176" cy="1674500"/>
          </a:xfrm>
          <a:prstGeom prst="rect">
            <a:avLst/>
          </a:prstGeom>
        </p:spPr>
        <p:txBody>
          <a:bodyPr anchor="t" rtlCol="false" tIns="0" lIns="0" bIns="0" rIns="0">
            <a:spAutoFit/>
          </a:bodyPr>
          <a:lstStyle/>
          <a:p>
            <a:pPr algn="ctr">
              <a:lnSpc>
                <a:spcPts val="13498"/>
              </a:lnSpc>
            </a:pPr>
            <a:r>
              <a:rPr lang="en-US" b="true" sz="10799" spc="107">
                <a:solidFill>
                  <a:srgbClr val="1C7378"/>
                </a:solidFill>
                <a:latin typeface="Proxima Nova Bold"/>
                <a:ea typeface="Proxima Nova Bold"/>
                <a:cs typeface="Proxima Nova Bold"/>
                <a:sym typeface="Proxima Nova Bold"/>
              </a:rPr>
              <a:t>ARTICLES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03659" y="1364740"/>
            <a:ext cx="6774287" cy="7557521"/>
          </a:xfrm>
          <a:custGeom>
            <a:avLst/>
            <a:gdLst/>
            <a:ahLst/>
            <a:cxnLst/>
            <a:rect r="r" b="b" t="t" l="l"/>
            <a:pathLst>
              <a:path h="7557521" w="6774287">
                <a:moveTo>
                  <a:pt x="0" y="0"/>
                </a:moveTo>
                <a:lnTo>
                  <a:pt x="6774286" y="0"/>
                </a:lnTo>
                <a:lnTo>
                  <a:pt x="6774286" y="7557520"/>
                </a:lnTo>
                <a:lnTo>
                  <a:pt x="0" y="7557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86171" y="-117387"/>
            <a:ext cx="10523184" cy="10521774"/>
            <a:chOff x="0" y="0"/>
            <a:chExt cx="4561991" cy="4561380"/>
          </a:xfrm>
        </p:grpSpPr>
        <p:sp>
          <p:nvSpPr>
            <p:cNvPr name="Freeform 4" id="4"/>
            <p:cNvSpPr/>
            <p:nvPr/>
          </p:nvSpPr>
          <p:spPr>
            <a:xfrm flipH="false" flipV="false" rot="0">
              <a:off x="0" y="0"/>
              <a:ext cx="4561991" cy="4561380"/>
            </a:xfrm>
            <a:custGeom>
              <a:avLst/>
              <a:gdLst/>
              <a:ahLst/>
              <a:cxnLst/>
              <a:rect r="r" b="b" t="t" l="l"/>
              <a:pathLst>
                <a:path h="4561380" w="4561991">
                  <a:moveTo>
                    <a:pt x="0" y="0"/>
                  </a:moveTo>
                  <a:lnTo>
                    <a:pt x="4561991" y="0"/>
                  </a:lnTo>
                  <a:lnTo>
                    <a:pt x="4561991" y="4561380"/>
                  </a:lnTo>
                  <a:lnTo>
                    <a:pt x="0" y="4561380"/>
                  </a:lnTo>
                  <a:close/>
                </a:path>
              </a:pathLst>
            </a:custGeom>
            <a:solidFill>
              <a:srgbClr val="CAE7E4"/>
            </a:solidFill>
          </p:spPr>
        </p:sp>
      </p:grpSp>
      <p:sp>
        <p:nvSpPr>
          <p:cNvPr name="Freeform 5" id="5"/>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693963" y="222881"/>
            <a:ext cx="8330678" cy="1793748"/>
          </a:xfrm>
          <a:prstGeom prst="rect">
            <a:avLst/>
          </a:prstGeom>
        </p:spPr>
        <p:txBody>
          <a:bodyPr anchor="t" rtlCol="false" tIns="0" lIns="0" bIns="0" rIns="0">
            <a:spAutoFit/>
          </a:bodyPr>
          <a:lstStyle/>
          <a:p>
            <a:pPr algn="l">
              <a:lnSpc>
                <a:spcPts val="6935"/>
              </a:lnSpc>
            </a:pPr>
            <a:r>
              <a:rPr lang="en-US" b="true" sz="6799" spc="67">
                <a:solidFill>
                  <a:srgbClr val="1C7378"/>
                </a:solidFill>
                <a:latin typeface="Proxima Nova Bold"/>
                <a:ea typeface="Proxima Nova Bold"/>
                <a:cs typeface="Proxima Nova Bold"/>
                <a:sym typeface="Proxima Nova Bold"/>
              </a:rPr>
              <a:t>DOCTOR’S POINT OF VIEW</a:t>
            </a:r>
          </a:p>
        </p:txBody>
      </p:sp>
      <p:sp>
        <p:nvSpPr>
          <p:cNvPr name="TextBox 7" id="7"/>
          <p:cNvSpPr txBox="true"/>
          <p:nvPr/>
        </p:nvSpPr>
        <p:spPr>
          <a:xfrm rot="0">
            <a:off x="8693963" y="1988053"/>
            <a:ext cx="8920563" cy="7430135"/>
          </a:xfrm>
          <a:prstGeom prst="rect">
            <a:avLst/>
          </a:prstGeom>
        </p:spPr>
        <p:txBody>
          <a:bodyPr anchor="t" rtlCol="false" tIns="0" lIns="0" bIns="0" rIns="0">
            <a:spAutoFit/>
          </a:bodyPr>
          <a:lstStyle/>
          <a:p>
            <a:pPr algn="l">
              <a:lnSpc>
                <a:spcPts val="2590"/>
              </a:lnSpc>
            </a:pPr>
            <a:r>
              <a:rPr lang="en-US" sz="1850">
                <a:solidFill>
                  <a:srgbClr val="1C7378"/>
                </a:solidFill>
                <a:latin typeface="Proxima Nova"/>
                <a:ea typeface="Proxima Nova"/>
                <a:cs typeface="Proxima Nova"/>
                <a:sym typeface="Proxima Nova"/>
              </a:rPr>
              <a:t>In today's rapidly evolving healthcare landscape, it's imperative to leverage cutting-edge technology to enhance patient care. From the perspective of a doctor, the following services are essential for an efficient and patient-centric chatbot platform:</a:t>
            </a:r>
          </a:p>
          <a:p>
            <a:pPr algn="l">
              <a:lnSpc>
                <a:spcPts val="2590"/>
              </a:lnSpc>
            </a:pPr>
            <a:r>
              <a:rPr lang="en-US" sz="1850" b="true">
                <a:solidFill>
                  <a:srgbClr val="1C7378"/>
                </a:solidFill>
                <a:latin typeface="Proxima Nova Bold"/>
                <a:ea typeface="Proxima Nova Bold"/>
                <a:cs typeface="Proxima Nova Bold"/>
                <a:sym typeface="Proxima Nova Bold"/>
              </a:rPr>
              <a:t>1.Prescription Recommendation</a:t>
            </a:r>
            <a:r>
              <a:rPr lang="en-US" sz="1850">
                <a:solidFill>
                  <a:srgbClr val="1C7378"/>
                </a:solidFill>
                <a:latin typeface="Proxima Nova"/>
                <a:ea typeface="Proxima Nova"/>
                <a:cs typeface="Proxima Nova"/>
                <a:sym typeface="Proxima Nova"/>
              </a:rPr>
              <a:t>: Provide accurate medication suggestions based on patient symptoms and medical history.</a:t>
            </a:r>
          </a:p>
          <a:p>
            <a:pPr algn="l">
              <a:lnSpc>
                <a:spcPts val="2590"/>
              </a:lnSpc>
            </a:pPr>
            <a:r>
              <a:rPr lang="en-US" sz="1850" b="true">
                <a:solidFill>
                  <a:srgbClr val="1C7378"/>
                </a:solidFill>
                <a:latin typeface="Proxima Nova Bold"/>
                <a:ea typeface="Proxima Nova Bold"/>
                <a:cs typeface="Proxima Nova Bold"/>
                <a:sym typeface="Proxima Nova Bold"/>
              </a:rPr>
              <a:t>2.Latest Medicine News:</a:t>
            </a:r>
            <a:r>
              <a:rPr lang="en-US" sz="1850">
                <a:solidFill>
                  <a:srgbClr val="1C7378"/>
                </a:solidFill>
                <a:latin typeface="Proxima Nova"/>
                <a:ea typeface="Proxima Nova"/>
                <a:cs typeface="Proxima Nova"/>
                <a:sym typeface="Proxima Nova"/>
              </a:rPr>
              <a:t> Keep patients informed about the newest advancements and treatments in the medical field.</a:t>
            </a:r>
          </a:p>
          <a:p>
            <a:pPr algn="l">
              <a:lnSpc>
                <a:spcPts val="2590"/>
              </a:lnSpc>
            </a:pPr>
            <a:r>
              <a:rPr lang="en-US" sz="1850" b="true">
                <a:solidFill>
                  <a:srgbClr val="1C7378"/>
                </a:solidFill>
                <a:latin typeface="Proxima Nova Bold"/>
                <a:ea typeface="Proxima Nova Bold"/>
                <a:cs typeface="Proxima Nova Bold"/>
                <a:sym typeface="Proxima Nova Bold"/>
              </a:rPr>
              <a:t>3.Image Recognition: </a:t>
            </a:r>
            <a:r>
              <a:rPr lang="en-US" sz="1850">
                <a:solidFill>
                  <a:srgbClr val="1C7378"/>
                </a:solidFill>
                <a:latin typeface="Proxima Nova"/>
                <a:ea typeface="Proxima Nova"/>
                <a:cs typeface="Proxima Nova"/>
                <a:sym typeface="Proxima Nova"/>
              </a:rPr>
              <a:t>Analyze medical images for diagnosis and treatment planning.</a:t>
            </a:r>
          </a:p>
          <a:p>
            <a:pPr algn="l">
              <a:lnSpc>
                <a:spcPts val="2590"/>
              </a:lnSpc>
            </a:pPr>
            <a:r>
              <a:rPr lang="en-US" sz="1850" b="true">
                <a:solidFill>
                  <a:srgbClr val="1C7378"/>
                </a:solidFill>
                <a:latin typeface="Proxima Nova Bold"/>
                <a:ea typeface="Proxima Nova Bold"/>
                <a:cs typeface="Proxima Nova Bold"/>
                <a:sym typeface="Proxima Nova Bold"/>
              </a:rPr>
              <a:t>4. QR Prescription:</a:t>
            </a:r>
            <a:r>
              <a:rPr lang="en-US" sz="1850">
                <a:solidFill>
                  <a:srgbClr val="1C7378"/>
                </a:solidFill>
                <a:latin typeface="Proxima Nova"/>
                <a:ea typeface="Proxima Nova"/>
                <a:cs typeface="Proxima Nova"/>
                <a:sym typeface="Proxima Nova"/>
              </a:rPr>
              <a:t> Simplify prescription retrieval for patients through QR code technology.</a:t>
            </a:r>
          </a:p>
          <a:p>
            <a:pPr algn="l">
              <a:lnSpc>
                <a:spcPts val="2590"/>
              </a:lnSpc>
            </a:pPr>
            <a:r>
              <a:rPr lang="en-US" sz="1850" b="true">
                <a:solidFill>
                  <a:srgbClr val="1C7378"/>
                </a:solidFill>
                <a:latin typeface="Proxima Nova Bold"/>
                <a:ea typeface="Proxima Nova Bold"/>
                <a:cs typeface="Proxima Nova Bold"/>
                <a:sym typeface="Proxima Nova Bold"/>
              </a:rPr>
              <a:t>5. Text Generation for Health Query: </a:t>
            </a:r>
            <a:r>
              <a:rPr lang="en-US" sz="1850">
                <a:solidFill>
                  <a:srgbClr val="1C7378"/>
                </a:solidFill>
                <a:latin typeface="Proxima Nova"/>
                <a:ea typeface="Proxima Nova"/>
                <a:cs typeface="Proxima Nova"/>
                <a:sym typeface="Proxima Nova"/>
              </a:rPr>
              <a:t>Generate informative responses to patient health queries in real-time.</a:t>
            </a:r>
          </a:p>
          <a:p>
            <a:pPr algn="l">
              <a:lnSpc>
                <a:spcPts val="2590"/>
              </a:lnSpc>
            </a:pPr>
            <a:r>
              <a:rPr lang="en-US" sz="1850" b="true">
                <a:solidFill>
                  <a:srgbClr val="1C7378"/>
                </a:solidFill>
                <a:latin typeface="Proxima Nova Bold"/>
                <a:ea typeface="Proxima Nova Bold"/>
                <a:cs typeface="Proxima Nova Bold"/>
                <a:sym typeface="Proxima Nova Bold"/>
              </a:rPr>
              <a:t>6</a:t>
            </a:r>
            <a:r>
              <a:rPr lang="en-US" sz="1850" b="true">
                <a:solidFill>
                  <a:srgbClr val="1C7378"/>
                </a:solidFill>
                <a:latin typeface="Proxima Nova Bold"/>
                <a:ea typeface="Proxima Nova Bold"/>
                <a:cs typeface="Proxima Nova Bold"/>
                <a:sym typeface="Proxima Nova Bold"/>
              </a:rPr>
              <a:t>. OCR Handwriting Recognition:</a:t>
            </a:r>
            <a:r>
              <a:rPr lang="en-US" sz="1850">
                <a:solidFill>
                  <a:srgbClr val="1C7378"/>
                </a:solidFill>
                <a:latin typeface="Proxima Nova"/>
                <a:ea typeface="Proxima Nova"/>
                <a:cs typeface="Proxima Nova"/>
                <a:sym typeface="Proxima Nova"/>
              </a:rPr>
              <a:t> Convert handwritten prescriptions or notes into digital text for easy access and understanding.</a:t>
            </a:r>
          </a:p>
          <a:p>
            <a:pPr algn="l">
              <a:lnSpc>
                <a:spcPts val="2590"/>
              </a:lnSpc>
            </a:pPr>
            <a:r>
              <a:rPr lang="en-US" sz="1850" b="true">
                <a:solidFill>
                  <a:srgbClr val="1C7378"/>
                </a:solidFill>
                <a:latin typeface="Proxima Nova Bold"/>
                <a:ea typeface="Proxima Nova Bold"/>
                <a:cs typeface="Proxima Nova Bold"/>
                <a:sym typeface="Proxima Nova Bold"/>
              </a:rPr>
              <a:t>7</a:t>
            </a:r>
            <a:r>
              <a:rPr lang="en-US" sz="1850" b="true">
                <a:solidFill>
                  <a:srgbClr val="1C7378"/>
                </a:solidFill>
                <a:latin typeface="Proxima Nova Bold"/>
                <a:ea typeface="Proxima Nova Bold"/>
                <a:cs typeface="Proxima Nova Bold"/>
                <a:sym typeface="Proxima Nova Bold"/>
              </a:rPr>
              <a:t>. Digital Prescription:</a:t>
            </a:r>
            <a:r>
              <a:rPr lang="en-US" sz="1850">
                <a:solidFill>
                  <a:srgbClr val="1C7378"/>
                </a:solidFill>
                <a:latin typeface="Proxima Nova"/>
                <a:ea typeface="Proxima Nova"/>
                <a:cs typeface="Proxima Nova"/>
                <a:sym typeface="Proxima Nova"/>
              </a:rPr>
              <a:t> Issue prescriptions digitally for convenient access and storage.</a:t>
            </a:r>
          </a:p>
          <a:p>
            <a:pPr algn="l">
              <a:lnSpc>
                <a:spcPts val="2590"/>
              </a:lnSpc>
            </a:pPr>
            <a:r>
              <a:rPr lang="en-US" sz="1850" b="true">
                <a:solidFill>
                  <a:srgbClr val="1C7378"/>
                </a:solidFill>
                <a:latin typeface="Proxima Nova Bold"/>
                <a:ea typeface="Proxima Nova Bold"/>
                <a:cs typeface="Proxima Nova Bold"/>
                <a:sym typeface="Proxima Nova Bold"/>
              </a:rPr>
              <a:t>8</a:t>
            </a:r>
            <a:r>
              <a:rPr lang="en-US" sz="1850" b="true">
                <a:solidFill>
                  <a:srgbClr val="1C7378"/>
                </a:solidFill>
                <a:latin typeface="Proxima Nova Bold"/>
                <a:ea typeface="Proxima Nova Bold"/>
                <a:cs typeface="Proxima Nova Bold"/>
                <a:sym typeface="Proxima Nova Bold"/>
              </a:rPr>
              <a:t>. Online Appointment Reservation:</a:t>
            </a:r>
            <a:r>
              <a:rPr lang="en-US" sz="1850">
                <a:solidFill>
                  <a:srgbClr val="1C7378"/>
                </a:solidFill>
                <a:latin typeface="Proxima Nova"/>
                <a:ea typeface="Proxima Nova"/>
                <a:cs typeface="Proxima Nova"/>
                <a:sym typeface="Proxima Nova"/>
              </a:rPr>
              <a:t> Allow patients to schedule appointments seamlessly through the chatbot platform.</a:t>
            </a:r>
          </a:p>
          <a:p>
            <a:pPr algn="l">
              <a:lnSpc>
                <a:spcPts val="2590"/>
              </a:lnSpc>
            </a:pPr>
            <a:r>
              <a:rPr lang="en-US" sz="1850" b="true">
                <a:solidFill>
                  <a:srgbClr val="1C7378"/>
                </a:solidFill>
                <a:latin typeface="Proxima Nova Bold"/>
                <a:ea typeface="Proxima Nova Bold"/>
                <a:cs typeface="Proxima Nova Bold"/>
                <a:sym typeface="Proxima Nova Bold"/>
              </a:rPr>
              <a:t>9</a:t>
            </a:r>
            <a:r>
              <a:rPr lang="en-US" sz="1850" b="true">
                <a:solidFill>
                  <a:srgbClr val="1C7378"/>
                </a:solidFill>
                <a:latin typeface="Proxima Nova Bold"/>
                <a:ea typeface="Proxima Nova Bold"/>
                <a:cs typeface="Proxima Nova Bold"/>
                <a:sym typeface="Proxima Nova Bold"/>
              </a:rPr>
              <a:t>. Online Report Management:</a:t>
            </a:r>
            <a:r>
              <a:rPr lang="en-US" sz="1850">
                <a:solidFill>
                  <a:srgbClr val="1C7378"/>
                </a:solidFill>
                <a:latin typeface="Proxima Nova"/>
                <a:ea typeface="Proxima Nova"/>
                <a:cs typeface="Proxima Nova"/>
                <a:sym typeface="Proxima Nova"/>
              </a:rPr>
              <a:t> Enable patients to securely store and manage their medical reports online.</a:t>
            </a:r>
          </a:p>
          <a:p>
            <a:pPr algn="l">
              <a:lnSpc>
                <a:spcPts val="2590"/>
              </a:lnSpc>
            </a:pPr>
          </a:p>
          <a:p>
            <a:pPr algn="l">
              <a:lnSpc>
                <a:spcPts val="2590"/>
              </a:lnSpc>
            </a:pPr>
            <a:r>
              <a:rPr lang="en-US" sz="1850">
                <a:solidFill>
                  <a:srgbClr val="1C7378"/>
                </a:solidFill>
                <a:latin typeface="Proxima Nova"/>
                <a:ea typeface="Proxima Nova"/>
                <a:cs typeface="Proxima Nova"/>
                <a:sym typeface="Proxima Nova"/>
              </a:rPr>
              <a:t>By integrating these services into a chatbot platform, doctors can streamline patient interactions, improve accessibility to healthcare services, and ultimately enhance patient outcomes.</a:t>
            </a:r>
          </a:p>
        </p:txBody>
      </p:sp>
      <p:sp>
        <p:nvSpPr>
          <p:cNvPr name="Freeform 8" id="8"/>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52776" y="2154770"/>
            <a:ext cx="6762652" cy="7222250"/>
          </a:xfrm>
          <a:custGeom>
            <a:avLst/>
            <a:gdLst/>
            <a:ahLst/>
            <a:cxnLst/>
            <a:rect r="r" b="b" t="t" l="l"/>
            <a:pathLst>
              <a:path h="7222250" w="6762652">
                <a:moveTo>
                  <a:pt x="0" y="0"/>
                </a:moveTo>
                <a:lnTo>
                  <a:pt x="6762653" y="0"/>
                </a:lnTo>
                <a:lnTo>
                  <a:pt x="6762653" y="7222250"/>
                </a:lnTo>
                <a:lnTo>
                  <a:pt x="0" y="7222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35409" y="-263814"/>
            <a:ext cx="10430290" cy="10814628"/>
            <a:chOff x="0" y="0"/>
            <a:chExt cx="4521720" cy="4688338"/>
          </a:xfrm>
        </p:grpSpPr>
        <p:sp>
          <p:nvSpPr>
            <p:cNvPr name="Freeform 4" id="4"/>
            <p:cNvSpPr/>
            <p:nvPr/>
          </p:nvSpPr>
          <p:spPr>
            <a:xfrm flipH="false" flipV="false" rot="0">
              <a:off x="0" y="0"/>
              <a:ext cx="4521720" cy="4688337"/>
            </a:xfrm>
            <a:custGeom>
              <a:avLst/>
              <a:gdLst/>
              <a:ahLst/>
              <a:cxnLst/>
              <a:rect r="r" b="b" t="t" l="l"/>
              <a:pathLst>
                <a:path h="4688337" w="4521720">
                  <a:moveTo>
                    <a:pt x="0" y="0"/>
                  </a:moveTo>
                  <a:lnTo>
                    <a:pt x="4521720" y="0"/>
                  </a:lnTo>
                  <a:lnTo>
                    <a:pt x="4521720" y="4688337"/>
                  </a:lnTo>
                  <a:lnTo>
                    <a:pt x="0" y="4688337"/>
                  </a:lnTo>
                  <a:close/>
                </a:path>
              </a:pathLst>
            </a:custGeom>
            <a:solidFill>
              <a:srgbClr val="CAE7E4"/>
            </a:solidFill>
          </p:spPr>
        </p:sp>
      </p:grpSp>
      <p:sp>
        <p:nvSpPr>
          <p:cNvPr name="TextBox 5" id="5"/>
          <p:cNvSpPr txBox="true"/>
          <p:nvPr/>
        </p:nvSpPr>
        <p:spPr>
          <a:xfrm rot="0">
            <a:off x="8873270" y="267741"/>
            <a:ext cx="8528974" cy="1061720"/>
          </a:xfrm>
          <a:prstGeom prst="rect">
            <a:avLst/>
          </a:prstGeom>
        </p:spPr>
        <p:txBody>
          <a:bodyPr anchor="t" rtlCol="false" tIns="0" lIns="0" bIns="0" rIns="0">
            <a:spAutoFit/>
          </a:bodyPr>
          <a:lstStyle/>
          <a:p>
            <a:pPr algn="just">
              <a:lnSpc>
                <a:spcPts val="8499"/>
              </a:lnSpc>
            </a:pPr>
            <a:r>
              <a:rPr lang="en-US" b="true" sz="6799" spc="67">
                <a:solidFill>
                  <a:srgbClr val="1C7378"/>
                </a:solidFill>
                <a:latin typeface="Proxima Nova Bold"/>
                <a:ea typeface="Proxima Nova Bold"/>
                <a:cs typeface="Proxima Nova Bold"/>
                <a:sym typeface="Proxima Nova Bold"/>
              </a:rPr>
              <a:t>CASE STUDY</a:t>
            </a:r>
          </a:p>
        </p:txBody>
      </p:sp>
      <p:sp>
        <p:nvSpPr>
          <p:cNvPr name="TextBox 6" id="6"/>
          <p:cNvSpPr txBox="true"/>
          <p:nvPr/>
        </p:nvSpPr>
        <p:spPr>
          <a:xfrm rot="0">
            <a:off x="8873270" y="1410430"/>
            <a:ext cx="8528974" cy="8672830"/>
          </a:xfrm>
          <a:prstGeom prst="rect">
            <a:avLst/>
          </a:prstGeom>
        </p:spPr>
        <p:txBody>
          <a:bodyPr anchor="t" rtlCol="false" tIns="0" lIns="0" bIns="0" rIns="0">
            <a:spAutoFit/>
          </a:bodyPr>
          <a:lstStyle/>
          <a:p>
            <a:pPr algn="l">
              <a:lnSpc>
                <a:spcPts val="2869"/>
              </a:lnSpc>
            </a:pPr>
            <a:r>
              <a:rPr lang="en-US" sz="2049" b="true">
                <a:solidFill>
                  <a:srgbClr val="1C7378"/>
                </a:solidFill>
                <a:latin typeface="Proxima Nova Bold"/>
                <a:ea typeface="Proxima Nova Bold"/>
                <a:cs typeface="Proxima Nova Bold"/>
                <a:sym typeface="Proxima Nova Bold"/>
              </a:rPr>
              <a:t>Prescription Recommendation &amp; Digital Prescription:</a:t>
            </a:r>
            <a:r>
              <a:rPr lang="en-US" sz="2049">
                <a:solidFill>
                  <a:srgbClr val="1C7378"/>
                </a:solidFill>
                <a:latin typeface="Proxima Nova"/>
                <a:ea typeface="Proxima Nova"/>
                <a:cs typeface="Proxima Nova"/>
                <a:sym typeface="Proxima Nova"/>
              </a:rPr>
              <a:t> Imagine a scenario where a patient, John, visits his doctor for a consultation. Using the MedTech app, the doctor seamlessly generates a digital prescription tailored to John's needs, considering his medical history and current condition.</a:t>
            </a:r>
          </a:p>
          <a:p>
            <a:pPr algn="l">
              <a:lnSpc>
                <a:spcPts val="2869"/>
              </a:lnSpc>
            </a:pPr>
            <a:r>
              <a:rPr lang="en-US" sz="2049" b="true">
                <a:solidFill>
                  <a:srgbClr val="1C7378"/>
                </a:solidFill>
                <a:latin typeface="Proxima Nova Bold"/>
                <a:ea typeface="Proxima Nova Bold"/>
                <a:cs typeface="Proxima Nova Bold"/>
                <a:sym typeface="Proxima Nova Bold"/>
              </a:rPr>
              <a:t>Latest Medicine News &amp; Text Generation for Health Query:</a:t>
            </a:r>
            <a:r>
              <a:rPr lang="en-US" sz="2049">
                <a:solidFill>
                  <a:srgbClr val="1C7378"/>
                </a:solidFill>
                <a:latin typeface="Proxima Nova"/>
                <a:ea typeface="Proxima Nova"/>
                <a:cs typeface="Proxima Nova"/>
                <a:sym typeface="Proxima Nova"/>
              </a:rPr>
              <a:t> John, curious about his prescribed medication, accesses the app to stay updated with the latest medicine news. He also inputs his queries regarding potential side effects, and the app generates detailed, easy-to-understand responses, empowering him with knowledge.</a:t>
            </a:r>
          </a:p>
          <a:p>
            <a:pPr algn="l">
              <a:lnSpc>
                <a:spcPts val="2869"/>
              </a:lnSpc>
            </a:pPr>
            <a:r>
              <a:rPr lang="en-US" sz="2049" b="true">
                <a:solidFill>
                  <a:srgbClr val="1C7378"/>
                </a:solidFill>
                <a:latin typeface="Proxima Nova Bold"/>
                <a:ea typeface="Proxima Nova Bold"/>
                <a:cs typeface="Proxima Nova Bold"/>
                <a:sym typeface="Proxima Nova Bold"/>
              </a:rPr>
              <a:t>Image Recognition &amp; OCR Handwriting Recognition:</a:t>
            </a:r>
            <a:r>
              <a:rPr lang="en-US" sz="2049">
                <a:solidFill>
                  <a:srgbClr val="1C7378"/>
                </a:solidFill>
                <a:latin typeface="Proxima Nova"/>
                <a:ea typeface="Proxima Nova"/>
                <a:cs typeface="Proxima Nova"/>
                <a:sym typeface="Proxima Nova"/>
              </a:rPr>
              <a:t> For patients with complex prescriptions or handwritten notes, the app employs image recognition and OCR handwriting recognition technologies. John simply uploads an image of his prescription, and the app accurately transcribes it into digital text for easy access and understanding.</a:t>
            </a:r>
          </a:p>
          <a:p>
            <a:pPr algn="l">
              <a:lnSpc>
                <a:spcPts val="2869"/>
              </a:lnSpc>
            </a:pPr>
            <a:r>
              <a:rPr lang="en-US" sz="2049" b="true">
                <a:solidFill>
                  <a:srgbClr val="1C7378"/>
                </a:solidFill>
                <a:latin typeface="Proxima Nova Bold"/>
                <a:ea typeface="Proxima Nova Bold"/>
                <a:cs typeface="Proxima Nova Bold"/>
                <a:sym typeface="Proxima Nova Bold"/>
              </a:rPr>
              <a:t>QR Prescription &amp; Online Appointment Reservation:</a:t>
            </a:r>
            <a:r>
              <a:rPr lang="en-US" sz="2049">
                <a:solidFill>
                  <a:srgbClr val="1C7378"/>
                </a:solidFill>
                <a:latin typeface="Proxima Nova"/>
                <a:ea typeface="Proxima Nova"/>
                <a:cs typeface="Proxima Nova"/>
                <a:sym typeface="Proxima Nova"/>
              </a:rPr>
              <a:t> Utilizing QR code technology, John conveniently retrieves his prescription details from the app whenever needed. Additionally, he schedules his follow-up appointments seamlessly through the app's online reservation system, eliminating the hassle of long waiting times.</a:t>
            </a:r>
          </a:p>
          <a:p>
            <a:pPr algn="l">
              <a:lnSpc>
                <a:spcPts val="2869"/>
              </a:lnSpc>
            </a:pPr>
            <a:r>
              <a:rPr lang="en-US" sz="2049" b="true">
                <a:solidFill>
                  <a:srgbClr val="1C7378"/>
                </a:solidFill>
                <a:latin typeface="Proxima Nova Bold"/>
                <a:ea typeface="Proxima Nova Bold"/>
                <a:cs typeface="Proxima Nova Bold"/>
                <a:sym typeface="Proxima Nova Bold"/>
              </a:rPr>
              <a:t>Examination Seriousness:</a:t>
            </a:r>
            <a:r>
              <a:rPr lang="en-US" sz="2049">
                <a:solidFill>
                  <a:srgbClr val="1C7378"/>
                </a:solidFill>
                <a:latin typeface="Proxima Nova"/>
                <a:ea typeface="Proxima Nova"/>
                <a:cs typeface="Proxima Nova"/>
                <a:sym typeface="Proxima Nova"/>
              </a:rPr>
              <a:t> In critical situations, the app identifies the seriousness of examinations based on medical data, prioritizing urgent cases and facilitating prompt medical attention.</a:t>
            </a:r>
          </a:p>
          <a:p>
            <a:pPr algn="l">
              <a:lnSpc>
                <a:spcPts val="2869"/>
              </a:lnSpc>
            </a:pPr>
          </a:p>
        </p:txBody>
      </p:sp>
      <p:sp>
        <p:nvSpPr>
          <p:cNvPr name="Freeform 7" id="7"/>
          <p:cNvSpPr/>
          <p:nvPr/>
        </p:nvSpPr>
        <p:spPr>
          <a:xfrm flipH="false" flipV="false" rot="7998369">
            <a:off x="-2068242" y="-2362414"/>
            <a:ext cx="4857299" cy="4724827"/>
          </a:xfrm>
          <a:custGeom>
            <a:avLst/>
            <a:gdLst/>
            <a:ahLst/>
            <a:cxnLst/>
            <a:rect r="r" b="b" t="t" l="l"/>
            <a:pathLst>
              <a:path h="4724827" w="4857299">
                <a:moveTo>
                  <a:pt x="0" y="0"/>
                </a:moveTo>
                <a:lnTo>
                  <a:pt x="4857299" y="0"/>
                </a:lnTo>
                <a:lnTo>
                  <a:pt x="4857299" y="4724828"/>
                </a:lnTo>
                <a:lnTo>
                  <a:pt x="0" y="4724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5707210" y="7918976"/>
            <a:ext cx="5134853" cy="4938795"/>
          </a:xfrm>
          <a:custGeom>
            <a:avLst/>
            <a:gdLst/>
            <a:ahLst/>
            <a:cxnLst/>
            <a:rect r="r" b="b" t="t" l="l"/>
            <a:pathLst>
              <a:path h="4938795" w="5134853">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140803" y="540941"/>
            <a:ext cx="5656618" cy="9286985"/>
          </a:xfrm>
          <a:custGeom>
            <a:avLst/>
            <a:gdLst/>
            <a:ahLst/>
            <a:cxnLst/>
            <a:rect r="r" b="b" t="t" l="l"/>
            <a:pathLst>
              <a:path h="9286985" w="5656618">
                <a:moveTo>
                  <a:pt x="0" y="0"/>
                </a:moveTo>
                <a:lnTo>
                  <a:pt x="5656618" y="0"/>
                </a:lnTo>
                <a:lnTo>
                  <a:pt x="5656618" y="9286985"/>
                </a:lnTo>
                <a:lnTo>
                  <a:pt x="0" y="9286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389" y="-222159"/>
            <a:ext cx="10041243" cy="10731318"/>
            <a:chOff x="0" y="0"/>
            <a:chExt cx="4353061" cy="4652221"/>
          </a:xfrm>
        </p:grpSpPr>
        <p:sp>
          <p:nvSpPr>
            <p:cNvPr name="Freeform 4" id="4"/>
            <p:cNvSpPr/>
            <p:nvPr/>
          </p:nvSpPr>
          <p:spPr>
            <a:xfrm flipH="false" flipV="false" rot="0">
              <a:off x="0" y="0"/>
              <a:ext cx="4353061" cy="4652221"/>
            </a:xfrm>
            <a:custGeom>
              <a:avLst/>
              <a:gdLst/>
              <a:ahLst/>
              <a:cxnLst/>
              <a:rect r="r" b="b" t="t" l="l"/>
              <a:pathLst>
                <a:path h="4652221" w="4353061">
                  <a:moveTo>
                    <a:pt x="0" y="0"/>
                  </a:moveTo>
                  <a:lnTo>
                    <a:pt x="4353061" y="0"/>
                  </a:lnTo>
                  <a:lnTo>
                    <a:pt x="4353061" y="4652221"/>
                  </a:lnTo>
                  <a:lnTo>
                    <a:pt x="0" y="4652221"/>
                  </a:lnTo>
                  <a:close/>
                </a:path>
              </a:pathLst>
            </a:custGeom>
            <a:solidFill>
              <a:srgbClr val="CAE7E4"/>
            </a:solidFill>
          </p:spPr>
        </p:sp>
      </p:grpSp>
      <p:sp>
        <p:nvSpPr>
          <p:cNvPr name="Freeform 5" id="5"/>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40061" y="257175"/>
            <a:ext cx="8921887" cy="1874393"/>
          </a:xfrm>
          <a:prstGeom prst="rect">
            <a:avLst/>
          </a:prstGeom>
        </p:spPr>
        <p:txBody>
          <a:bodyPr anchor="t" rtlCol="false" tIns="0" lIns="0" bIns="0" rIns="0">
            <a:spAutoFit/>
          </a:bodyPr>
          <a:lstStyle/>
          <a:p>
            <a:pPr algn="l">
              <a:lnSpc>
                <a:spcPts val="7275"/>
              </a:lnSpc>
            </a:pPr>
            <a:r>
              <a:rPr lang="en-US" b="true" sz="6799" spc="67">
                <a:solidFill>
                  <a:srgbClr val="1C7378"/>
                </a:solidFill>
                <a:latin typeface="Proxima Nova Bold"/>
                <a:ea typeface="Proxima Nova Bold"/>
                <a:cs typeface="Proxima Nova Bold"/>
                <a:sym typeface="Proxima Nova Bold"/>
              </a:rPr>
              <a:t>PROBLEM STATEMENT</a:t>
            </a:r>
          </a:p>
        </p:txBody>
      </p:sp>
      <p:sp>
        <p:nvSpPr>
          <p:cNvPr name="Freeform 7" id="7"/>
          <p:cNvSpPr/>
          <p:nvPr/>
        </p:nvSpPr>
        <p:spPr>
          <a:xfrm flipH="false" flipV="false" rot="1132809">
            <a:off x="-1182673" y="8935908"/>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40061" y="2799715"/>
            <a:ext cx="8662913" cy="6458585"/>
          </a:xfrm>
          <a:prstGeom prst="rect">
            <a:avLst/>
          </a:prstGeom>
        </p:spPr>
        <p:txBody>
          <a:bodyPr anchor="t" rtlCol="false" tIns="0" lIns="0" bIns="0" rIns="0">
            <a:spAutoFit/>
          </a:bodyPr>
          <a:lstStyle/>
          <a:p>
            <a:pPr algn="l">
              <a:lnSpc>
                <a:spcPts val="2589"/>
              </a:lnSpc>
            </a:pPr>
            <a:r>
              <a:rPr lang="en-US" sz="1849" b="true">
                <a:solidFill>
                  <a:srgbClr val="1C7378"/>
                </a:solidFill>
                <a:latin typeface="Proxima Nova Bold"/>
                <a:ea typeface="Proxima Nova Bold"/>
                <a:cs typeface="Proxima Nova Bold"/>
                <a:sym typeface="Proxima Nova Bold"/>
              </a:rPr>
              <a:t>1. Predicting Patient Condition Severity:</a:t>
            </a:r>
            <a:r>
              <a:rPr lang="en-US" sz="1849">
                <a:solidFill>
                  <a:srgbClr val="1C7378"/>
                </a:solidFill>
                <a:latin typeface="Proxima Nova"/>
                <a:ea typeface="Proxima Nova"/>
                <a:cs typeface="Proxima Nova"/>
                <a:sym typeface="Proxima Nova"/>
              </a:rPr>
              <a:t> Develop a system to assess the seriousness of a patient's condition by asking targeted questions and using the responses to predict the severity level, aiding in prioritizing patient care effectively. </a:t>
            </a:r>
          </a:p>
          <a:p>
            <a:pPr algn="l">
              <a:lnSpc>
                <a:spcPts val="2589"/>
              </a:lnSpc>
            </a:pPr>
            <a:r>
              <a:rPr lang="en-US" sz="1849" b="true">
                <a:solidFill>
                  <a:srgbClr val="1C7378"/>
                </a:solidFill>
                <a:latin typeface="Proxima Nova Bold"/>
                <a:ea typeface="Proxima Nova Bold"/>
                <a:cs typeface="Proxima Nova Bold"/>
                <a:sym typeface="Proxima Nova Bold"/>
              </a:rPr>
              <a:t>2</a:t>
            </a:r>
            <a:r>
              <a:rPr lang="en-US" sz="1849" b="true">
                <a:solidFill>
                  <a:srgbClr val="1C7378"/>
                </a:solidFill>
                <a:latin typeface="Proxima Nova Bold"/>
                <a:ea typeface="Proxima Nova Bold"/>
                <a:cs typeface="Proxima Nova Bold"/>
                <a:sym typeface="Proxima Nova Bold"/>
              </a:rPr>
              <a:t>. Disease Recognition from Images:</a:t>
            </a:r>
            <a:r>
              <a:rPr lang="en-US" sz="1849">
                <a:solidFill>
                  <a:srgbClr val="1C7378"/>
                </a:solidFill>
                <a:latin typeface="Proxima Nova"/>
                <a:ea typeface="Proxima Nova"/>
                <a:cs typeface="Proxima Nova"/>
                <a:sym typeface="Proxima Nova"/>
              </a:rPr>
              <a:t> Implement image recognition technology to identify diseases like Alzheimer's, lung cancer, and breast cancer from medical images, enabling early detection and intervention.</a:t>
            </a:r>
          </a:p>
          <a:p>
            <a:pPr algn="l">
              <a:lnSpc>
                <a:spcPts val="2589"/>
              </a:lnSpc>
            </a:pPr>
            <a:r>
              <a:rPr lang="en-US" sz="1849" b="true">
                <a:solidFill>
                  <a:srgbClr val="1C7378"/>
                </a:solidFill>
                <a:latin typeface="Proxima Nova Bold"/>
                <a:ea typeface="Proxima Nova Bold"/>
                <a:cs typeface="Proxima Nova Bold"/>
                <a:sym typeface="Proxima Nova Bold"/>
              </a:rPr>
              <a:t>3</a:t>
            </a:r>
            <a:r>
              <a:rPr lang="en-US" sz="1849" b="true">
                <a:solidFill>
                  <a:srgbClr val="1C7378"/>
                </a:solidFill>
                <a:latin typeface="Proxima Nova Bold"/>
                <a:ea typeface="Proxima Nova Bold"/>
                <a:cs typeface="Proxima Nova Bold"/>
                <a:sym typeface="Proxima Nova Bold"/>
              </a:rPr>
              <a:t>. Text Generation for Health Queries:</a:t>
            </a:r>
            <a:r>
              <a:rPr lang="en-US" sz="1849">
                <a:solidFill>
                  <a:srgbClr val="1C7378"/>
                </a:solidFill>
                <a:latin typeface="Proxima Nova"/>
                <a:ea typeface="Proxima Nova"/>
                <a:cs typeface="Proxima Nova"/>
                <a:sym typeface="Proxima Nova"/>
              </a:rPr>
              <a:t> Create a text generation model capable of addressing common health queries from users, providing accurate and timely responses.</a:t>
            </a:r>
          </a:p>
          <a:p>
            <a:pPr algn="l">
              <a:lnSpc>
                <a:spcPts val="2589"/>
              </a:lnSpc>
            </a:pPr>
            <a:r>
              <a:rPr lang="en-US" sz="1849" b="true">
                <a:solidFill>
                  <a:srgbClr val="1C7378"/>
                </a:solidFill>
                <a:latin typeface="Proxima Nova Bold"/>
                <a:ea typeface="Proxima Nova Bold"/>
                <a:cs typeface="Proxima Nova Bold"/>
                <a:sym typeface="Proxima Nova Bold"/>
              </a:rPr>
              <a:t>4</a:t>
            </a:r>
            <a:r>
              <a:rPr lang="en-US" sz="1849" b="true">
                <a:solidFill>
                  <a:srgbClr val="1C7378"/>
                </a:solidFill>
                <a:latin typeface="Proxima Nova Bold"/>
                <a:ea typeface="Proxima Nova Bold"/>
                <a:cs typeface="Proxima Nova Bold"/>
                <a:sym typeface="Proxima Nova Bold"/>
              </a:rPr>
              <a:t>. Handwriting Recognition for Prescriptions:</a:t>
            </a:r>
            <a:r>
              <a:rPr lang="en-US" sz="1849">
                <a:solidFill>
                  <a:srgbClr val="1C7378"/>
                </a:solidFill>
                <a:latin typeface="Proxima Nova"/>
                <a:ea typeface="Proxima Nova"/>
                <a:cs typeface="Proxima Nova"/>
                <a:sym typeface="Proxima Nova"/>
              </a:rPr>
              <a:t> Implement handwriting recognition to decipher prescriptions accurately, aiding patients in identifying prescribed medications.</a:t>
            </a:r>
          </a:p>
          <a:p>
            <a:pPr algn="l">
              <a:lnSpc>
                <a:spcPts val="2589"/>
              </a:lnSpc>
            </a:pPr>
            <a:r>
              <a:rPr lang="en-US" sz="1849" b="true">
                <a:solidFill>
                  <a:srgbClr val="1C7378"/>
                </a:solidFill>
                <a:latin typeface="Proxima Nova Bold"/>
                <a:ea typeface="Proxima Nova Bold"/>
                <a:cs typeface="Proxima Nova Bold"/>
                <a:sym typeface="Proxima Nova Bold"/>
              </a:rPr>
              <a:t>5</a:t>
            </a:r>
            <a:r>
              <a:rPr lang="en-US" sz="1849" b="true">
                <a:solidFill>
                  <a:srgbClr val="1C7378"/>
                </a:solidFill>
                <a:latin typeface="Proxima Nova Bold"/>
                <a:ea typeface="Proxima Nova Bold"/>
                <a:cs typeface="Proxima Nova Bold"/>
                <a:sym typeface="Proxima Nova Bold"/>
              </a:rPr>
              <a:t>. Digitizing Prescriptions with QR Codes:</a:t>
            </a:r>
            <a:r>
              <a:rPr lang="en-US" sz="1849">
                <a:solidFill>
                  <a:srgbClr val="1C7378"/>
                </a:solidFill>
                <a:latin typeface="Proxima Nova"/>
                <a:ea typeface="Proxima Nova"/>
                <a:cs typeface="Proxima Nova"/>
                <a:sym typeface="Proxima Nova"/>
              </a:rPr>
              <a:t> Transform paper prescriptions into digital format using QR codes to reduce errors and enable easy access for pharmacists, enhancing prescription management and patient safety.</a:t>
            </a:r>
          </a:p>
          <a:p>
            <a:pPr algn="l">
              <a:lnSpc>
                <a:spcPts val="2589"/>
              </a:lnSpc>
            </a:pPr>
            <a:r>
              <a:rPr lang="en-US" sz="1849" b="true">
                <a:solidFill>
                  <a:srgbClr val="1C7378"/>
                </a:solidFill>
                <a:latin typeface="Proxima Nova Bold"/>
                <a:ea typeface="Proxima Nova Bold"/>
                <a:cs typeface="Proxima Nova Bold"/>
                <a:sym typeface="Proxima Nova Bold"/>
              </a:rPr>
              <a:t>6</a:t>
            </a:r>
            <a:r>
              <a:rPr lang="en-US" sz="1849" b="true">
                <a:solidFill>
                  <a:srgbClr val="1C7378"/>
                </a:solidFill>
                <a:latin typeface="Proxima Nova Bold"/>
                <a:ea typeface="Proxima Nova Bold"/>
                <a:cs typeface="Proxima Nova Bold"/>
                <a:sym typeface="Proxima Nova Bold"/>
              </a:rPr>
              <a:t>. Centralized Database for Patient Records:</a:t>
            </a:r>
            <a:r>
              <a:rPr lang="en-US" sz="1849">
                <a:solidFill>
                  <a:srgbClr val="1C7378"/>
                </a:solidFill>
                <a:latin typeface="Proxima Nova"/>
                <a:ea typeface="Proxima Nova"/>
                <a:cs typeface="Proxima Nova"/>
                <a:sym typeface="Proxima Nova"/>
              </a:rPr>
              <a:t> Establish a centralized database containing comprehensive patient history, reports, and prescriptions to support healthcare professionals in understanding patient issues and making informed decisions efficiently.</a:t>
            </a:r>
          </a:p>
          <a:p>
            <a:pPr algn="l">
              <a:lnSpc>
                <a:spcPts val="258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38815" y="2551127"/>
            <a:ext cx="8198723" cy="7214877"/>
          </a:xfrm>
          <a:custGeom>
            <a:avLst/>
            <a:gdLst/>
            <a:ahLst/>
            <a:cxnLst/>
            <a:rect r="r" b="b" t="t" l="l"/>
            <a:pathLst>
              <a:path h="7214877" w="8198723">
                <a:moveTo>
                  <a:pt x="0" y="0"/>
                </a:moveTo>
                <a:lnTo>
                  <a:pt x="8198724" y="0"/>
                </a:lnTo>
                <a:lnTo>
                  <a:pt x="8198724" y="7214876"/>
                </a:lnTo>
                <a:lnTo>
                  <a:pt x="0" y="7214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43640" y="-166619"/>
            <a:ext cx="10666519" cy="10648009"/>
            <a:chOff x="0" y="0"/>
            <a:chExt cx="4624130" cy="4616105"/>
          </a:xfrm>
        </p:grpSpPr>
        <p:sp>
          <p:nvSpPr>
            <p:cNvPr name="Freeform 4" id="4"/>
            <p:cNvSpPr/>
            <p:nvPr/>
          </p:nvSpPr>
          <p:spPr>
            <a:xfrm flipH="false" flipV="false" rot="0">
              <a:off x="0" y="0"/>
              <a:ext cx="4624129" cy="4616105"/>
            </a:xfrm>
            <a:custGeom>
              <a:avLst/>
              <a:gdLst/>
              <a:ahLst/>
              <a:cxnLst/>
              <a:rect r="r" b="b" t="t" l="l"/>
              <a:pathLst>
                <a:path h="4616105" w="4624129">
                  <a:moveTo>
                    <a:pt x="0" y="0"/>
                  </a:moveTo>
                  <a:lnTo>
                    <a:pt x="4624129" y="0"/>
                  </a:lnTo>
                  <a:lnTo>
                    <a:pt x="4624129" y="4616105"/>
                  </a:lnTo>
                  <a:lnTo>
                    <a:pt x="0" y="4616105"/>
                  </a:lnTo>
                  <a:close/>
                </a:path>
              </a:pathLst>
            </a:custGeom>
            <a:solidFill>
              <a:srgbClr val="CAE7E4"/>
            </a:solidFill>
          </p:spPr>
        </p:sp>
      </p:gr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870254" y="279397"/>
            <a:ext cx="7045060" cy="1844040"/>
          </a:xfrm>
          <a:prstGeom prst="rect">
            <a:avLst/>
          </a:prstGeom>
        </p:spPr>
        <p:txBody>
          <a:bodyPr anchor="t" rtlCol="false" tIns="0" lIns="0" bIns="0" rIns="0">
            <a:spAutoFit/>
          </a:bodyPr>
          <a:lstStyle/>
          <a:p>
            <a:pPr algn="l">
              <a:lnSpc>
                <a:spcPts val="7139"/>
              </a:lnSpc>
            </a:pPr>
            <a:r>
              <a:rPr lang="en-US" b="true" sz="6799" spc="67">
                <a:solidFill>
                  <a:srgbClr val="1C7378"/>
                </a:solidFill>
                <a:latin typeface="Proxima Nova Bold"/>
                <a:ea typeface="Proxima Nova Bold"/>
                <a:cs typeface="Proxima Nova Bold"/>
                <a:sym typeface="Proxima Nova Bold"/>
              </a:rPr>
              <a:t>SCOPE OF THE PROJECT</a:t>
            </a:r>
          </a:p>
        </p:txBody>
      </p:sp>
      <p:sp>
        <p:nvSpPr>
          <p:cNvPr name="Freeform 7" id="7"/>
          <p:cNvSpPr/>
          <p:nvPr/>
        </p:nvSpPr>
        <p:spPr>
          <a:xfrm flipH="false" flipV="false" rot="-2932786">
            <a:off x="16008097" y="8263665"/>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870254" y="2335868"/>
            <a:ext cx="8389046" cy="7430135"/>
          </a:xfrm>
          <a:prstGeom prst="rect">
            <a:avLst/>
          </a:prstGeom>
        </p:spPr>
        <p:txBody>
          <a:bodyPr anchor="t" rtlCol="false" tIns="0" lIns="0" bIns="0" rIns="0">
            <a:spAutoFit/>
          </a:bodyPr>
          <a:lstStyle/>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Develop algorithms to predict the severity of patient conditions based on specific questions, aiding in efficient examination prioritization and treatment planning.</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Implement a real-time medical news feed to keep users and hospital management updated with relevant healthcare information for informed decision-making.</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Utilize advanced image recognition to identify diseases like Alzheimer's, lung cancer, breast cancer, and more from medical images, enabling early diagnosis and treatment.</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Deploy a text generation model to address common health queries, providing accurate and contextual responses to users.</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Analyze blood report documents using AI techniques to extract meaningful insights for healthcare professionals, aiding in diagnosis and treatment decisions.</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Implement handwriting recognition technology to simplify medication identification from prescriptions, enhancing patient safety and convenience.</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Digitize entire prescriptions to reduce paper usage and minimize prescription errors, integrating QR code technology for secure prescription access and medication dispensing.</a:t>
            </a:r>
          </a:p>
          <a:p>
            <a:pPr algn="l" marL="399416" indent="-199708" lvl="1">
              <a:lnSpc>
                <a:spcPts val="2590"/>
              </a:lnSpc>
              <a:buAutoNum type="arabicPeriod" startAt="1"/>
            </a:pPr>
            <a:r>
              <a:rPr lang="en-US" sz="1850">
                <a:solidFill>
                  <a:srgbClr val="1C7378"/>
                </a:solidFill>
                <a:latin typeface="Proxima Nova"/>
                <a:ea typeface="Proxima Nova"/>
                <a:cs typeface="Proxima Nova"/>
                <a:sym typeface="Proxima Nova"/>
              </a:rPr>
              <a:t>Develop a centralized database to store and manage patient history, reports, and prescriptions, providing healthcare providers with a comprehensive understanding of patient issues for data-driven decision-making.</a:t>
            </a:r>
          </a:p>
          <a:p>
            <a:pPr algn="l">
              <a:lnSpc>
                <a:spcPts val="259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DAGDDjuuiYo</dc:identifier>
  <dcterms:modified xsi:type="dcterms:W3CDTF">2011-08-01T06:04:30Z</dcterms:modified>
  <cp:revision>1</cp:revision>
  <dc:title>Major Project Presentation for Phase 2</dc:title>
</cp:coreProperties>
</file>